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sldIdLst>
    <p:sldId id="256" r:id="rId2"/>
    <p:sldId id="257" r:id="rId3"/>
    <p:sldId id="258" r:id="rId4"/>
    <p:sldId id="259" r:id="rId5"/>
    <p:sldId id="264" r:id="rId6"/>
    <p:sldId id="265" r:id="rId7"/>
    <p:sldId id="266" r:id="rId8"/>
    <p:sldId id="267" r:id="rId9"/>
    <p:sldId id="270" r:id="rId10"/>
    <p:sldId id="280" r:id="rId11"/>
    <p:sldId id="272" r:id="rId12"/>
    <p:sldId id="273" r:id="rId13"/>
    <p:sldId id="276" r:id="rId14"/>
    <p:sldId id="274" r:id="rId15"/>
    <p:sldId id="278" r:id="rId16"/>
    <p:sldId id="286" r:id="rId17"/>
    <p:sldId id="287" r:id="rId18"/>
    <p:sldId id="288" r:id="rId19"/>
    <p:sldId id="289" r:id="rId20"/>
    <p:sldId id="290" r:id="rId21"/>
    <p:sldId id="281" r:id="rId22"/>
    <p:sldId id="277" r:id="rId23"/>
    <p:sldId id="279" r:id="rId24"/>
    <p:sldId id="282" r:id="rId25"/>
    <p:sldId id="283" r:id="rId26"/>
    <p:sldId id="284" r:id="rId27"/>
    <p:sldId id="302" r:id="rId28"/>
    <p:sldId id="301" r:id="rId29"/>
    <p:sldId id="303" r:id="rId30"/>
    <p:sldId id="304" r:id="rId31"/>
    <p:sldId id="305" r:id="rId32"/>
    <p:sldId id="306" r:id="rId33"/>
    <p:sldId id="307" r:id="rId34"/>
    <p:sldId id="308" r:id="rId35"/>
    <p:sldId id="309" r:id="rId36"/>
    <p:sldId id="310" r:id="rId37"/>
    <p:sldId id="311" r:id="rId38"/>
    <p:sldId id="312" r:id="rId39"/>
    <p:sldId id="291" r:id="rId40"/>
    <p:sldId id="285" r:id="rId41"/>
    <p:sldId id="292" r:id="rId42"/>
    <p:sldId id="294" r:id="rId43"/>
    <p:sldId id="293" r:id="rId44"/>
    <p:sldId id="296" r:id="rId45"/>
    <p:sldId id="297" r:id="rId46"/>
    <p:sldId id="298" r:id="rId47"/>
    <p:sldId id="299" r:id="rId48"/>
    <p:sldId id="545" r:id="rId49"/>
    <p:sldId id="513" r:id="rId50"/>
    <p:sldId id="514" r:id="rId51"/>
    <p:sldId id="517" r:id="rId52"/>
    <p:sldId id="518" r:id="rId53"/>
    <p:sldId id="519" r:id="rId54"/>
    <p:sldId id="521" r:id="rId55"/>
    <p:sldId id="522" r:id="rId56"/>
    <p:sldId id="523" r:id="rId57"/>
    <p:sldId id="546" r:id="rId58"/>
    <p:sldId id="524" r:id="rId59"/>
    <p:sldId id="525" r:id="rId60"/>
    <p:sldId id="528" r:id="rId61"/>
    <p:sldId id="529" r:id="rId62"/>
    <p:sldId id="531" r:id="rId63"/>
    <p:sldId id="530" r:id="rId64"/>
    <p:sldId id="532" r:id="rId65"/>
    <p:sldId id="547" r:id="rId66"/>
    <p:sldId id="548" r:id="rId67"/>
    <p:sldId id="549" r:id="rId68"/>
    <p:sldId id="534" r:id="rId69"/>
    <p:sldId id="550" r:id="rId70"/>
    <p:sldId id="535" r:id="rId71"/>
    <p:sldId id="539" r:id="rId72"/>
    <p:sldId id="540" r:id="rId73"/>
    <p:sldId id="551" r:id="rId74"/>
    <p:sldId id="536" r:id="rId75"/>
    <p:sldId id="537" r:id="rId76"/>
    <p:sldId id="538" r:id="rId77"/>
    <p:sldId id="510" r:id="rId78"/>
    <p:sldId id="260" r:id="rId79"/>
  </p:sldIdLst>
  <p:sldSz cx="10688638" cy="7562850"/>
  <p:notesSz cx="6858000" cy="9144000"/>
  <p:defaultTextStyle>
    <a:defPPr>
      <a:defRPr lang="en-US"/>
    </a:defPPr>
    <a:lvl1pPr algn="l" defTabSz="520700" rtl="0" eaLnBrk="0" fontAlgn="base" hangingPunct="0">
      <a:spcBef>
        <a:spcPct val="0"/>
      </a:spcBef>
      <a:spcAft>
        <a:spcPct val="0"/>
      </a:spcAft>
      <a:defRPr sz="2100" kern="1200">
        <a:solidFill>
          <a:schemeClr val="tx1"/>
        </a:solidFill>
        <a:latin typeface="Calibri" panose="020F0502020204030204" pitchFamily="34" charset="0"/>
        <a:ea typeface="MS PGothic" panose="020B0600070205080204" pitchFamily="34" charset="-128"/>
        <a:cs typeface="+mn-cs"/>
      </a:defRPr>
    </a:lvl1pPr>
    <a:lvl2pPr marL="520700" indent="-63500" algn="l" defTabSz="520700" rtl="0" eaLnBrk="0" fontAlgn="base" hangingPunct="0">
      <a:spcBef>
        <a:spcPct val="0"/>
      </a:spcBef>
      <a:spcAft>
        <a:spcPct val="0"/>
      </a:spcAft>
      <a:defRPr sz="2100" kern="1200">
        <a:solidFill>
          <a:schemeClr val="tx1"/>
        </a:solidFill>
        <a:latin typeface="Calibri" panose="020F0502020204030204" pitchFamily="34" charset="0"/>
        <a:ea typeface="MS PGothic" panose="020B0600070205080204" pitchFamily="34" charset="-128"/>
        <a:cs typeface="+mn-cs"/>
      </a:defRPr>
    </a:lvl2pPr>
    <a:lvl3pPr marL="1041400" indent="-127000" algn="l" defTabSz="520700" rtl="0" eaLnBrk="0" fontAlgn="base" hangingPunct="0">
      <a:spcBef>
        <a:spcPct val="0"/>
      </a:spcBef>
      <a:spcAft>
        <a:spcPct val="0"/>
      </a:spcAft>
      <a:defRPr sz="2100" kern="1200">
        <a:solidFill>
          <a:schemeClr val="tx1"/>
        </a:solidFill>
        <a:latin typeface="Calibri" panose="020F0502020204030204" pitchFamily="34" charset="0"/>
        <a:ea typeface="MS PGothic" panose="020B0600070205080204" pitchFamily="34" charset="-128"/>
        <a:cs typeface="+mn-cs"/>
      </a:defRPr>
    </a:lvl3pPr>
    <a:lvl4pPr marL="1563688" indent="-192088" algn="l" defTabSz="520700" rtl="0" eaLnBrk="0" fontAlgn="base" hangingPunct="0">
      <a:spcBef>
        <a:spcPct val="0"/>
      </a:spcBef>
      <a:spcAft>
        <a:spcPct val="0"/>
      </a:spcAft>
      <a:defRPr sz="2100" kern="1200">
        <a:solidFill>
          <a:schemeClr val="tx1"/>
        </a:solidFill>
        <a:latin typeface="Calibri" panose="020F0502020204030204" pitchFamily="34" charset="0"/>
        <a:ea typeface="MS PGothic" panose="020B0600070205080204" pitchFamily="34" charset="-128"/>
        <a:cs typeface="+mn-cs"/>
      </a:defRPr>
    </a:lvl4pPr>
    <a:lvl5pPr marL="2084388" indent="-255588" algn="l" defTabSz="520700" rtl="0" eaLnBrk="0" fontAlgn="base" hangingPunct="0">
      <a:spcBef>
        <a:spcPct val="0"/>
      </a:spcBef>
      <a:spcAft>
        <a:spcPct val="0"/>
      </a:spcAft>
      <a:defRPr sz="2100"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sz="2100"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sz="2100"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sz="2100"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sz="2100"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382">
          <p15:clr>
            <a:srgbClr val="A4A3A4"/>
          </p15:clr>
        </p15:guide>
        <p15:guide id="2" pos="33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651C"/>
    <a:srgbClr val="00FFFF"/>
    <a:srgbClr val="0079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8" d="100"/>
          <a:sy n="58" d="100"/>
        </p:scale>
        <p:origin x="1386" y="78"/>
      </p:cViewPr>
      <p:guideLst>
        <p:guide orient="horz" pos="2382"/>
        <p:guide pos="336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534FB3-D5C3-4CE1-8A2C-D83797D231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25D81E84-A07F-484A-B8E9-98D845BFE57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7FA8FCBA-DC9F-459B-8AB5-120370E09610}" type="datetimeFigureOut">
              <a:rPr lang="en-US"/>
              <a:pPr>
                <a:defRPr/>
              </a:pPr>
              <a:t>8/18/2020</a:t>
            </a:fld>
            <a:endParaRPr lang="en-US"/>
          </a:p>
        </p:txBody>
      </p:sp>
      <p:sp>
        <p:nvSpPr>
          <p:cNvPr id="4" name="Slide Image Placeholder 3">
            <a:extLst>
              <a:ext uri="{FF2B5EF4-FFF2-40B4-BE49-F238E27FC236}">
                <a16:creationId xmlns:a16="http://schemas.microsoft.com/office/drawing/2014/main" id="{BDC7807B-4520-47FA-AAA6-641F5D2AC3D3}"/>
              </a:ext>
            </a:extLst>
          </p:cNvPr>
          <p:cNvSpPr>
            <a:spLocks noGrp="1" noRot="1" noChangeAspect="1"/>
          </p:cNvSpPr>
          <p:nvPr>
            <p:ph type="sldImg" idx="2"/>
          </p:nvPr>
        </p:nvSpPr>
        <p:spPr>
          <a:xfrm>
            <a:off x="1247775" y="1143000"/>
            <a:ext cx="436245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30C0294-E185-41A6-814F-9348C7A9500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1F796D0-6658-4AC0-958A-18A340627BF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40427F47-663E-4F1C-925F-B37E1D460EA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FFC27CD3-9685-4D68-BC12-70D256B81B3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8</a:t>
            </a:fld>
            <a:endParaRPr lang="en-US" altLang="en-US"/>
          </a:p>
        </p:txBody>
      </p:sp>
    </p:spTree>
    <p:extLst>
      <p:ext uri="{BB962C8B-B14F-4D97-AF65-F5344CB8AC3E}">
        <p14:creationId xmlns:p14="http://schemas.microsoft.com/office/powerpoint/2010/main" val="1010184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9</a:t>
            </a:fld>
            <a:endParaRPr lang="en-US" altLang="en-US"/>
          </a:p>
        </p:txBody>
      </p:sp>
    </p:spTree>
    <p:extLst>
      <p:ext uri="{BB962C8B-B14F-4D97-AF65-F5344CB8AC3E}">
        <p14:creationId xmlns:p14="http://schemas.microsoft.com/office/powerpoint/2010/main" val="179123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11</a:t>
            </a:fld>
            <a:endParaRPr lang="en-US" altLang="en-US"/>
          </a:p>
        </p:txBody>
      </p:sp>
    </p:spTree>
    <p:extLst>
      <p:ext uri="{BB962C8B-B14F-4D97-AF65-F5344CB8AC3E}">
        <p14:creationId xmlns:p14="http://schemas.microsoft.com/office/powerpoint/2010/main" val="306448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12</a:t>
            </a:fld>
            <a:endParaRPr lang="en-US" altLang="en-US"/>
          </a:p>
        </p:txBody>
      </p:sp>
    </p:spTree>
    <p:extLst>
      <p:ext uri="{BB962C8B-B14F-4D97-AF65-F5344CB8AC3E}">
        <p14:creationId xmlns:p14="http://schemas.microsoft.com/office/powerpoint/2010/main" val="2554558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13</a:t>
            </a:fld>
            <a:endParaRPr lang="en-US" altLang="en-US"/>
          </a:p>
        </p:txBody>
      </p:sp>
    </p:spTree>
    <p:extLst>
      <p:ext uri="{BB962C8B-B14F-4D97-AF65-F5344CB8AC3E}">
        <p14:creationId xmlns:p14="http://schemas.microsoft.com/office/powerpoint/2010/main" val="1025954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14</a:t>
            </a:fld>
            <a:endParaRPr lang="en-US" altLang="en-US"/>
          </a:p>
        </p:txBody>
      </p:sp>
    </p:spTree>
    <p:extLst>
      <p:ext uri="{BB962C8B-B14F-4D97-AF65-F5344CB8AC3E}">
        <p14:creationId xmlns:p14="http://schemas.microsoft.com/office/powerpoint/2010/main" val="3796798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C610C856-DA05-4D5E-A989-E0A8FE915A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A499D7E4-AE31-4608-828E-7FCBAE6EBB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4340" name="Slide Number Placeholder 3">
            <a:extLst>
              <a:ext uri="{FF2B5EF4-FFF2-40B4-BE49-F238E27FC236}">
                <a16:creationId xmlns:a16="http://schemas.microsoft.com/office/drawing/2014/main" id="{5943BD7A-5A52-400D-BB04-D01D55F5C9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7AFE6563-AE43-407F-9347-82464EDA916E}" type="slidenum">
              <a:rPr lang="en-US" altLang="en-US"/>
              <a:pPr/>
              <a:t>15</a:t>
            </a:fld>
            <a:endParaRPr lang="en-US" altLang="en-US"/>
          </a:p>
        </p:txBody>
      </p:sp>
    </p:spTree>
    <p:extLst>
      <p:ext uri="{BB962C8B-B14F-4D97-AF65-F5344CB8AC3E}">
        <p14:creationId xmlns:p14="http://schemas.microsoft.com/office/powerpoint/2010/main" val="360520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C27CD3-9685-4D68-BC12-70D256B81B36}" type="slidenum">
              <a:rPr lang="en-US" smtClean="0"/>
              <a:pPr>
                <a:defRPr/>
              </a:pPr>
              <a:t>62</a:t>
            </a:fld>
            <a:endParaRPr lang="en-US"/>
          </a:p>
        </p:txBody>
      </p:sp>
    </p:spTree>
    <p:extLst>
      <p:ext uri="{BB962C8B-B14F-4D97-AF65-F5344CB8AC3E}">
        <p14:creationId xmlns:p14="http://schemas.microsoft.com/office/powerpoint/2010/main" val="4173768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1EBEA34-1313-4331-8310-5D465C6645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137728" y="2580473"/>
            <a:ext cx="8372766" cy="1621111"/>
          </a:xfrm>
        </p:spPr>
        <p:txBody>
          <a:bodyPr/>
          <a:lstStyle>
            <a:lvl1pPr algn="ct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2137728" y="4285615"/>
            <a:ext cx="8372766" cy="2268855"/>
          </a:xfrm>
        </p:spPr>
        <p:txBody>
          <a:bodyPr/>
          <a:lstStyle>
            <a:lvl1pPr marL="0" indent="0" algn="ctr">
              <a:buNone/>
              <a:defRPr baseline="0">
                <a:solidFill>
                  <a:schemeClr val="bg1"/>
                </a:solidFill>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890855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98057-309E-4539-96E4-7135B2E7ED6C}"/>
              </a:ext>
            </a:extLst>
          </p:cNvPr>
          <p:cNvSpPr>
            <a:spLocks noGrp="1"/>
          </p:cNvSpPr>
          <p:nvPr>
            <p:ph type="dt" sz="half" idx="10"/>
          </p:nvPr>
        </p:nvSpPr>
        <p:spPr/>
        <p:txBody>
          <a:bodyPr/>
          <a:lstStyle>
            <a:lvl1pPr>
              <a:defRPr/>
            </a:lvl1pPr>
          </a:lstStyle>
          <a:p>
            <a:pPr>
              <a:defRPr/>
            </a:pPr>
            <a:fld id="{74DB4614-0882-4859-A107-73902CCAEFA2}" type="datetimeFigureOut">
              <a:rPr lang="en-US"/>
              <a:pPr>
                <a:defRPr/>
              </a:pPr>
              <a:t>8/18/2020</a:t>
            </a:fld>
            <a:endParaRPr lang="en-US"/>
          </a:p>
        </p:txBody>
      </p:sp>
      <p:sp>
        <p:nvSpPr>
          <p:cNvPr id="5" name="Footer Placeholder 4">
            <a:extLst>
              <a:ext uri="{FF2B5EF4-FFF2-40B4-BE49-F238E27FC236}">
                <a16:creationId xmlns:a16="http://schemas.microsoft.com/office/drawing/2014/main" id="{4B83E6F9-4C16-43D4-9CCB-923DE6707A4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162158F-A335-4AE8-81F7-3255CD7634FE}"/>
              </a:ext>
            </a:extLst>
          </p:cNvPr>
          <p:cNvSpPr>
            <a:spLocks noGrp="1"/>
          </p:cNvSpPr>
          <p:nvPr>
            <p:ph type="sldNum" sz="quarter" idx="12"/>
          </p:nvPr>
        </p:nvSpPr>
        <p:spPr/>
        <p:txBody>
          <a:bodyPr/>
          <a:lstStyle>
            <a:lvl1pPr>
              <a:defRPr/>
            </a:lvl1pPr>
          </a:lstStyle>
          <a:p>
            <a:pPr>
              <a:defRPr/>
            </a:pPr>
            <a:fld id="{D8837AC9-722F-4E00-AA4A-3E2FB5243369}" type="slidenum">
              <a:rPr lang="en-US" altLang="en-US"/>
              <a:pPr>
                <a:defRPr/>
              </a:pPr>
              <a:t>‹#›</a:t>
            </a:fld>
            <a:endParaRPr lang="en-US" altLang="en-US"/>
          </a:p>
        </p:txBody>
      </p:sp>
    </p:spTree>
    <p:extLst>
      <p:ext uri="{BB962C8B-B14F-4D97-AF65-F5344CB8AC3E}">
        <p14:creationId xmlns:p14="http://schemas.microsoft.com/office/powerpoint/2010/main" val="3554312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FF66B1D6-7BD9-42B2-A9AA-BD9AD3DEA4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44329" y="4859832"/>
            <a:ext cx="9085342" cy="1502066"/>
          </a:xfrm>
        </p:spPr>
        <p:txBody>
          <a:bodyPr anchor="t"/>
          <a:lstStyle>
            <a:lvl1pPr algn="l">
              <a:defRPr sz="4600" b="1" cap="all">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73873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BD9C6C-F206-4FE4-A3DF-7CDDE4EA24F7}"/>
              </a:ext>
            </a:extLst>
          </p:cNvPr>
          <p:cNvSpPr txBox="1">
            <a:spLocks/>
          </p:cNvSpPr>
          <p:nvPr/>
        </p:nvSpPr>
        <p:spPr>
          <a:xfrm>
            <a:off x="4097338" y="1008063"/>
            <a:ext cx="6591300" cy="1260475"/>
          </a:xfrm>
          <a:prstGeom prst="rect">
            <a:avLst/>
          </a:prstGeom>
        </p:spPr>
        <p:txBody>
          <a:bodyPr lIns="104287" tIns="52144" rIns="104287" bIns="52144" anchor="ctr"/>
          <a:lstStyle>
            <a:lvl1pPr>
              <a:defRPr/>
            </a:lvl1pPr>
          </a:lstStyle>
          <a:p>
            <a:pPr algn="r" eaLnBrk="1" fontAlgn="auto" hangingPunct="1">
              <a:spcAft>
                <a:spcPts val="0"/>
              </a:spcAft>
              <a:defRPr/>
            </a:pPr>
            <a:r>
              <a:rPr lang="en-US" sz="4600" b="1" dirty="0">
                <a:latin typeface="+mj-lt"/>
                <a:ea typeface="+mj-ea"/>
                <a:cs typeface="+mj-cs"/>
              </a:rPr>
              <a:t>&lt;&lt;Title&gt;&gt;</a:t>
            </a:r>
          </a:p>
        </p:txBody>
      </p:sp>
      <p:sp>
        <p:nvSpPr>
          <p:cNvPr id="3" name="Content Placeholder 2"/>
          <p:cNvSpPr>
            <a:spLocks noGrp="1"/>
          </p:cNvSpPr>
          <p:nvPr>
            <p:ph sz="half" idx="1"/>
          </p:nvPr>
        </p:nvSpPr>
        <p:spPr>
          <a:xfrm>
            <a:off x="1514224" y="2352887"/>
            <a:ext cx="4097311" cy="440291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56895" y="2352887"/>
            <a:ext cx="4097311" cy="4402910"/>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7CB60DC9-5A3D-4D42-A8D6-D7C036E10ADB}"/>
              </a:ext>
            </a:extLst>
          </p:cNvPr>
          <p:cNvSpPr>
            <a:spLocks noGrp="1"/>
          </p:cNvSpPr>
          <p:nvPr>
            <p:ph type="dt" sz="half" idx="10"/>
          </p:nvPr>
        </p:nvSpPr>
        <p:spPr/>
        <p:txBody>
          <a:bodyPr/>
          <a:lstStyle>
            <a:lvl1pPr>
              <a:defRPr/>
            </a:lvl1pPr>
          </a:lstStyle>
          <a:p>
            <a:pPr>
              <a:defRPr/>
            </a:pPr>
            <a:fld id="{988057C3-0E8D-4925-AF23-4660FB1C3E4A}" type="datetimeFigureOut">
              <a:rPr lang="en-US"/>
              <a:pPr>
                <a:defRPr/>
              </a:pPr>
              <a:t>8/18/2020</a:t>
            </a:fld>
            <a:endParaRPr lang="en-US"/>
          </a:p>
        </p:txBody>
      </p:sp>
      <p:sp>
        <p:nvSpPr>
          <p:cNvPr id="7" name="Footer Placeholder 5">
            <a:extLst>
              <a:ext uri="{FF2B5EF4-FFF2-40B4-BE49-F238E27FC236}">
                <a16:creationId xmlns:a16="http://schemas.microsoft.com/office/drawing/2014/main" id="{032C411D-B74C-4FB6-B714-EFD32320183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6">
            <a:extLst>
              <a:ext uri="{FF2B5EF4-FFF2-40B4-BE49-F238E27FC236}">
                <a16:creationId xmlns:a16="http://schemas.microsoft.com/office/drawing/2014/main" id="{0725587E-1A3B-40A4-8E81-73F21F37ED14}"/>
              </a:ext>
            </a:extLst>
          </p:cNvPr>
          <p:cNvSpPr>
            <a:spLocks noGrp="1"/>
          </p:cNvSpPr>
          <p:nvPr>
            <p:ph type="sldNum" sz="quarter" idx="12"/>
          </p:nvPr>
        </p:nvSpPr>
        <p:spPr/>
        <p:txBody>
          <a:bodyPr/>
          <a:lstStyle>
            <a:lvl1pPr>
              <a:defRPr/>
            </a:lvl1pPr>
          </a:lstStyle>
          <a:p>
            <a:pPr>
              <a:defRPr/>
            </a:pPr>
            <a:fld id="{6B4CF9DE-C190-4595-84A7-F070436B79F6}" type="slidenum">
              <a:rPr lang="en-US" altLang="en-US"/>
              <a:pPr>
                <a:defRPr/>
              </a:pPr>
              <a:t>‹#›</a:t>
            </a:fld>
            <a:endParaRPr lang="en-US" altLang="en-US"/>
          </a:p>
        </p:txBody>
      </p:sp>
    </p:spTree>
    <p:extLst>
      <p:ext uri="{BB962C8B-B14F-4D97-AF65-F5344CB8AC3E}">
        <p14:creationId xmlns:p14="http://schemas.microsoft.com/office/powerpoint/2010/main" val="42049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34432" y="1692889"/>
            <a:ext cx="4722671" cy="705515"/>
          </a:xfrm>
        </p:spPr>
        <p:txBody>
          <a:bodyPr anchor="b"/>
          <a:lstStyle>
            <a:lvl1pPr marL="0" indent="0">
              <a:buNone/>
              <a:defRPr sz="27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a:t>Click to edit Master text styles</a:t>
            </a:r>
          </a:p>
        </p:txBody>
      </p:sp>
      <p:sp>
        <p:nvSpPr>
          <p:cNvPr id="4" name="Content Placeholder 3"/>
          <p:cNvSpPr>
            <a:spLocks noGrp="1"/>
          </p:cNvSpPr>
          <p:nvPr>
            <p:ph sz="half" idx="2"/>
          </p:nvPr>
        </p:nvSpPr>
        <p:spPr>
          <a:xfrm>
            <a:off x="534432" y="2398404"/>
            <a:ext cx="4722671"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29680" y="1692889"/>
            <a:ext cx="4724526" cy="705515"/>
          </a:xfrm>
        </p:spPr>
        <p:txBody>
          <a:bodyPr anchor="b"/>
          <a:lstStyle>
            <a:lvl1pPr marL="0" indent="0">
              <a:buNone/>
              <a:defRPr sz="2700" b="1"/>
            </a:lvl1pPr>
            <a:lvl2pPr marL="521437" indent="0">
              <a:buNone/>
              <a:defRPr sz="2300" b="1"/>
            </a:lvl2pPr>
            <a:lvl3pPr marL="1042873" indent="0">
              <a:buNone/>
              <a:defRPr sz="2100" b="1"/>
            </a:lvl3pPr>
            <a:lvl4pPr marL="1564310" indent="0">
              <a:buNone/>
              <a:defRPr sz="1800" b="1"/>
            </a:lvl4pPr>
            <a:lvl5pPr marL="2085746" indent="0">
              <a:buNone/>
              <a:defRPr sz="1800" b="1"/>
            </a:lvl5pPr>
            <a:lvl6pPr marL="2607183" indent="0">
              <a:buNone/>
              <a:defRPr sz="1800" b="1"/>
            </a:lvl6pPr>
            <a:lvl7pPr marL="3128620" indent="0">
              <a:buNone/>
              <a:defRPr sz="1800" b="1"/>
            </a:lvl7pPr>
            <a:lvl8pPr marL="3650056" indent="0">
              <a:buNone/>
              <a:defRPr sz="1800" b="1"/>
            </a:lvl8pPr>
            <a:lvl9pPr marL="4171493"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429680" y="2398404"/>
            <a:ext cx="4724526" cy="4357393"/>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FAA6156-A4C7-4ED7-AE02-1D97D67875E3}"/>
              </a:ext>
            </a:extLst>
          </p:cNvPr>
          <p:cNvSpPr>
            <a:spLocks noGrp="1"/>
          </p:cNvSpPr>
          <p:nvPr>
            <p:ph type="dt" sz="half" idx="10"/>
          </p:nvPr>
        </p:nvSpPr>
        <p:spPr/>
        <p:txBody>
          <a:bodyPr/>
          <a:lstStyle>
            <a:lvl1pPr>
              <a:defRPr/>
            </a:lvl1pPr>
          </a:lstStyle>
          <a:p>
            <a:pPr>
              <a:defRPr/>
            </a:pPr>
            <a:fld id="{D8AE5EB3-E580-4F1B-AA5E-FFB9C185F554}" type="datetimeFigureOut">
              <a:rPr lang="en-US"/>
              <a:pPr>
                <a:defRPr/>
              </a:pPr>
              <a:t>8/18/2020</a:t>
            </a:fld>
            <a:endParaRPr lang="en-US"/>
          </a:p>
        </p:txBody>
      </p:sp>
      <p:sp>
        <p:nvSpPr>
          <p:cNvPr id="8" name="Footer Placeholder 4">
            <a:extLst>
              <a:ext uri="{FF2B5EF4-FFF2-40B4-BE49-F238E27FC236}">
                <a16:creationId xmlns:a16="http://schemas.microsoft.com/office/drawing/2014/main" id="{569E5564-35CB-4D4D-BB76-B36BF14484E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B3BA73C0-C496-472E-84BF-8939C0E3A102}"/>
              </a:ext>
            </a:extLst>
          </p:cNvPr>
          <p:cNvSpPr>
            <a:spLocks noGrp="1"/>
          </p:cNvSpPr>
          <p:nvPr>
            <p:ph type="sldNum" sz="quarter" idx="12"/>
          </p:nvPr>
        </p:nvSpPr>
        <p:spPr/>
        <p:txBody>
          <a:bodyPr/>
          <a:lstStyle>
            <a:lvl1pPr>
              <a:defRPr/>
            </a:lvl1pPr>
          </a:lstStyle>
          <a:p>
            <a:pPr>
              <a:defRPr/>
            </a:pPr>
            <a:fld id="{3957734D-E30B-4F88-A2C8-9D49888C9660}" type="slidenum">
              <a:rPr lang="en-US" altLang="en-US"/>
              <a:pPr>
                <a:defRPr/>
              </a:pPr>
              <a:t>‹#›</a:t>
            </a:fld>
            <a:endParaRPr lang="en-US" altLang="en-US"/>
          </a:p>
        </p:txBody>
      </p:sp>
    </p:spTree>
    <p:extLst>
      <p:ext uri="{BB962C8B-B14F-4D97-AF65-F5344CB8AC3E}">
        <p14:creationId xmlns:p14="http://schemas.microsoft.com/office/powerpoint/2010/main" val="243578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0CE513B-575A-41B5-8A33-E7F58CDD7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a:extLst>
              <a:ext uri="{FF2B5EF4-FFF2-40B4-BE49-F238E27FC236}">
                <a16:creationId xmlns:a16="http://schemas.microsoft.com/office/drawing/2014/main" id="{DD279F49-5139-4C0B-AEE7-29D4219AE853}"/>
              </a:ext>
            </a:extLst>
          </p:cNvPr>
          <p:cNvSpPr txBox="1">
            <a:spLocks/>
          </p:cNvSpPr>
          <p:nvPr/>
        </p:nvSpPr>
        <p:spPr>
          <a:xfrm>
            <a:off x="2138363" y="4286250"/>
            <a:ext cx="8372475" cy="1931988"/>
          </a:xfrm>
          <a:prstGeom prst="rect">
            <a:avLst/>
          </a:prstGeom>
        </p:spPr>
        <p:txBody>
          <a:bodyPr lIns="104287" tIns="52144" rIns="104287" bIns="52144">
            <a:normAutofit/>
          </a:bodyPr>
          <a:lstStyle>
            <a:lvl1pPr marL="0" indent="0" algn="ctr">
              <a:buNone/>
              <a:defRPr sz="8000" b="1" baseline="0">
                <a:solidFill>
                  <a:schemeClr val="bg1"/>
                </a:solidFill>
                <a:latin typeface="Edwardian Script ITC" pitchFamily="66"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1" fontAlgn="auto" hangingPunct="1">
              <a:spcBef>
                <a:spcPct val="20000"/>
              </a:spcBef>
              <a:spcAft>
                <a:spcPts val="0"/>
              </a:spcAft>
              <a:buFont typeface="Arial" pitchFamily="34" charset="0"/>
              <a:buNone/>
              <a:defRPr/>
            </a:pPr>
            <a:r>
              <a:rPr lang="en-US" dirty="0">
                <a:ea typeface="+mn-ea"/>
              </a:rPr>
              <a:t>Thank You</a:t>
            </a:r>
          </a:p>
        </p:txBody>
      </p:sp>
      <p:sp>
        <p:nvSpPr>
          <p:cNvPr id="4" name="Date Placeholder 1">
            <a:extLst>
              <a:ext uri="{FF2B5EF4-FFF2-40B4-BE49-F238E27FC236}">
                <a16:creationId xmlns:a16="http://schemas.microsoft.com/office/drawing/2014/main" id="{3A1CF99A-E5CB-41F5-85D5-43292E24B1BC}"/>
              </a:ext>
            </a:extLst>
          </p:cNvPr>
          <p:cNvSpPr>
            <a:spLocks noGrp="1"/>
          </p:cNvSpPr>
          <p:nvPr>
            <p:ph type="dt" sz="half" idx="10"/>
          </p:nvPr>
        </p:nvSpPr>
        <p:spPr/>
        <p:txBody>
          <a:bodyPr/>
          <a:lstStyle>
            <a:lvl1pPr>
              <a:defRPr/>
            </a:lvl1pPr>
          </a:lstStyle>
          <a:p>
            <a:pPr>
              <a:defRPr/>
            </a:pPr>
            <a:fld id="{B2F3A59F-9E63-49F2-89CB-B152E1E67DF8}" type="datetimeFigureOut">
              <a:rPr lang="en-US"/>
              <a:pPr>
                <a:defRPr/>
              </a:pPr>
              <a:t>8/18/2020</a:t>
            </a:fld>
            <a:endParaRPr lang="en-US"/>
          </a:p>
        </p:txBody>
      </p:sp>
      <p:sp>
        <p:nvSpPr>
          <p:cNvPr id="5" name="Footer Placeholder 2">
            <a:extLst>
              <a:ext uri="{FF2B5EF4-FFF2-40B4-BE49-F238E27FC236}">
                <a16:creationId xmlns:a16="http://schemas.microsoft.com/office/drawing/2014/main" id="{44BD35CD-3F44-4180-97B7-DEAD302AAB5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3">
            <a:extLst>
              <a:ext uri="{FF2B5EF4-FFF2-40B4-BE49-F238E27FC236}">
                <a16:creationId xmlns:a16="http://schemas.microsoft.com/office/drawing/2014/main" id="{F84F01DA-E6D5-4040-BC78-4C34D7AA107D}"/>
              </a:ext>
            </a:extLst>
          </p:cNvPr>
          <p:cNvSpPr>
            <a:spLocks noGrp="1"/>
          </p:cNvSpPr>
          <p:nvPr>
            <p:ph type="sldNum" sz="quarter" idx="12"/>
          </p:nvPr>
        </p:nvSpPr>
        <p:spPr/>
        <p:txBody>
          <a:bodyPr/>
          <a:lstStyle>
            <a:lvl1pPr>
              <a:defRPr/>
            </a:lvl1pPr>
          </a:lstStyle>
          <a:p>
            <a:pPr>
              <a:defRPr/>
            </a:pPr>
            <a:fld id="{185E9FFE-DD11-455C-A7E6-845DC1551057}" type="slidenum">
              <a:rPr lang="en-US" altLang="en-US"/>
              <a:pPr>
                <a:defRPr/>
              </a:pPr>
              <a:t>‹#›</a:t>
            </a:fld>
            <a:endParaRPr lang="en-US" altLang="en-US"/>
          </a:p>
        </p:txBody>
      </p:sp>
    </p:spTree>
    <p:extLst>
      <p:ext uri="{BB962C8B-B14F-4D97-AF65-F5344CB8AC3E}">
        <p14:creationId xmlns:p14="http://schemas.microsoft.com/office/powerpoint/2010/main" val="1324683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79056717-0E96-4167-A889-A930EF7C061B}"/>
              </a:ext>
            </a:extLst>
          </p:cNvPr>
          <p:cNvSpPr>
            <a:spLocks noGrp="1"/>
          </p:cNvSpPr>
          <p:nvPr>
            <p:ph type="dt" sz="half" idx="10"/>
          </p:nvPr>
        </p:nvSpPr>
        <p:spPr/>
        <p:txBody>
          <a:bodyPr/>
          <a:lstStyle>
            <a:lvl1pPr>
              <a:defRPr/>
            </a:lvl1pPr>
          </a:lstStyle>
          <a:p>
            <a:pPr>
              <a:defRPr/>
            </a:pPr>
            <a:fld id="{3448DFDE-2F8C-4C26-8C70-17628AC76D47}" type="datetime1">
              <a:rPr lang="en-US"/>
              <a:pPr>
                <a:defRPr/>
              </a:pPr>
              <a:t>8/18/2020</a:t>
            </a:fld>
            <a:endParaRPr lang="en-US"/>
          </a:p>
        </p:txBody>
      </p:sp>
      <p:sp>
        <p:nvSpPr>
          <p:cNvPr id="4" name="Footer Placeholder 4">
            <a:extLst>
              <a:ext uri="{FF2B5EF4-FFF2-40B4-BE49-F238E27FC236}">
                <a16:creationId xmlns:a16="http://schemas.microsoft.com/office/drawing/2014/main" id="{3E2B73D4-D359-4F41-BE50-2D7058CC3C18}"/>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557FCF1-1C53-45F3-8640-E9EBC42199F4}"/>
              </a:ext>
            </a:extLst>
          </p:cNvPr>
          <p:cNvSpPr>
            <a:spLocks noGrp="1"/>
          </p:cNvSpPr>
          <p:nvPr>
            <p:ph type="sldNum" sz="quarter" idx="12"/>
          </p:nvPr>
        </p:nvSpPr>
        <p:spPr/>
        <p:txBody>
          <a:bodyPr/>
          <a:lstStyle>
            <a:lvl1pPr>
              <a:defRPr/>
            </a:lvl1pPr>
          </a:lstStyle>
          <a:p>
            <a:fld id="{CD5C0C48-4550-499A-936C-E780151000F1}" type="slidenum">
              <a:rPr lang="en-US" altLang="en-US"/>
              <a:pPr/>
              <a:t>‹#›</a:t>
            </a:fld>
            <a:endParaRPr lang="en-US" altLang="en-US"/>
          </a:p>
        </p:txBody>
      </p:sp>
    </p:spTree>
    <p:extLst>
      <p:ext uri="{BB962C8B-B14F-4D97-AF65-F5344CB8AC3E}">
        <p14:creationId xmlns:p14="http://schemas.microsoft.com/office/powerpoint/2010/main" val="39682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a:extLst>
              <a:ext uri="{FF2B5EF4-FFF2-40B4-BE49-F238E27FC236}">
                <a16:creationId xmlns:a16="http://schemas.microsoft.com/office/drawing/2014/main" id="{AA7F3849-CCB1-42C2-A3B2-5835775B851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0688638" cy="756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a:extLst>
              <a:ext uri="{FF2B5EF4-FFF2-40B4-BE49-F238E27FC236}">
                <a16:creationId xmlns:a16="http://schemas.microsoft.com/office/drawing/2014/main" id="{5915F28A-0AE2-4C43-B18E-ECDC34C6684D}"/>
              </a:ext>
            </a:extLst>
          </p:cNvPr>
          <p:cNvSpPr>
            <a:spLocks noGrp="1"/>
          </p:cNvSpPr>
          <p:nvPr>
            <p:ph type="title"/>
          </p:nvPr>
        </p:nvSpPr>
        <p:spPr bwMode="auto">
          <a:xfrm>
            <a:off x="3919538" y="839788"/>
            <a:ext cx="65913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ctr" anchorCtr="0" compatLnSpc="1">
            <a:prstTxWarp prst="textNoShape">
              <a:avLst/>
            </a:prstTxWarp>
          </a:bodyPr>
          <a:lstStyle/>
          <a:p>
            <a:pPr lvl="0"/>
            <a:endParaRPr lang="en-US" altLang="en-US"/>
          </a:p>
        </p:txBody>
      </p:sp>
      <p:sp>
        <p:nvSpPr>
          <p:cNvPr id="1028" name="Text Placeholder 2">
            <a:extLst>
              <a:ext uri="{FF2B5EF4-FFF2-40B4-BE49-F238E27FC236}">
                <a16:creationId xmlns:a16="http://schemas.microsoft.com/office/drawing/2014/main" id="{789EF7B2-8617-4333-B1DD-38FB5D7CD2DD}"/>
              </a:ext>
            </a:extLst>
          </p:cNvPr>
          <p:cNvSpPr>
            <a:spLocks noGrp="1"/>
          </p:cNvSpPr>
          <p:nvPr>
            <p:ph type="body" idx="1"/>
          </p:nvPr>
        </p:nvSpPr>
        <p:spPr bwMode="auto">
          <a:xfrm>
            <a:off x="1157288" y="2184400"/>
            <a:ext cx="9353550"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CF1F8AD-F4C7-4A76-B3F7-CF0BD6272B31}"/>
              </a:ext>
            </a:extLst>
          </p:cNvPr>
          <p:cNvSpPr>
            <a:spLocks noGrp="1"/>
          </p:cNvSpPr>
          <p:nvPr>
            <p:ph type="dt" sz="half" idx="2"/>
          </p:nvPr>
        </p:nvSpPr>
        <p:spPr>
          <a:xfrm>
            <a:off x="534988" y="7010400"/>
            <a:ext cx="2493962" cy="401638"/>
          </a:xfrm>
          <a:prstGeom prst="rect">
            <a:avLst/>
          </a:prstGeom>
        </p:spPr>
        <p:txBody>
          <a:bodyPr vert="horz" wrap="square" lIns="104287" tIns="52144" rIns="104287" bIns="52144" numCol="1" anchor="ctr" anchorCtr="0" compatLnSpc="1">
            <a:prstTxWarp prst="textNoShape">
              <a:avLst/>
            </a:prstTxWarp>
          </a:bodyPr>
          <a:lstStyle>
            <a:lvl1pPr eaLnBrk="1" hangingPunct="1">
              <a:defRPr sz="1400">
                <a:solidFill>
                  <a:srgbClr val="898989"/>
                </a:solidFill>
              </a:defRPr>
            </a:lvl1pPr>
          </a:lstStyle>
          <a:p>
            <a:pPr>
              <a:defRPr/>
            </a:pPr>
            <a:fld id="{48BA17E2-7CBD-4F06-A714-18246934AFF6}" type="datetimeFigureOut">
              <a:rPr lang="en-US"/>
              <a:pPr>
                <a:defRPr/>
              </a:pPr>
              <a:t>8/18/2020</a:t>
            </a:fld>
            <a:endParaRPr lang="en-US"/>
          </a:p>
        </p:txBody>
      </p:sp>
      <p:sp>
        <p:nvSpPr>
          <p:cNvPr id="5" name="Footer Placeholder 4">
            <a:extLst>
              <a:ext uri="{FF2B5EF4-FFF2-40B4-BE49-F238E27FC236}">
                <a16:creationId xmlns:a16="http://schemas.microsoft.com/office/drawing/2014/main" id="{235C2957-ADEB-4C88-B5FE-D58E0012F9B6}"/>
              </a:ext>
            </a:extLst>
          </p:cNvPr>
          <p:cNvSpPr>
            <a:spLocks noGrp="1"/>
          </p:cNvSpPr>
          <p:nvPr>
            <p:ph type="ftr" sz="quarter" idx="3"/>
          </p:nvPr>
        </p:nvSpPr>
        <p:spPr>
          <a:xfrm>
            <a:off x="3651250" y="7010400"/>
            <a:ext cx="3386138" cy="401638"/>
          </a:xfrm>
          <a:prstGeom prst="rect">
            <a:avLst/>
          </a:prstGeom>
        </p:spPr>
        <p:txBody>
          <a:bodyPr vert="horz" lIns="104287" tIns="52144" rIns="104287" bIns="52144" rtlCol="0" anchor="ctr"/>
          <a:lstStyle>
            <a:lvl1pPr algn="ctr" eaLnBrk="1" fontAlgn="auto" hangingPunct="1">
              <a:spcBef>
                <a:spcPts val="0"/>
              </a:spcBef>
              <a:spcAft>
                <a:spcPts val="0"/>
              </a:spcAft>
              <a:defRPr sz="14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FF3399B9-92AC-42AF-946F-667699F11061}"/>
              </a:ext>
            </a:extLst>
          </p:cNvPr>
          <p:cNvSpPr>
            <a:spLocks noGrp="1"/>
          </p:cNvSpPr>
          <p:nvPr>
            <p:ph type="sldNum" sz="quarter" idx="4"/>
          </p:nvPr>
        </p:nvSpPr>
        <p:spPr>
          <a:xfrm>
            <a:off x="7659688" y="7010400"/>
            <a:ext cx="2493962" cy="401638"/>
          </a:xfrm>
          <a:prstGeom prst="rect">
            <a:avLst/>
          </a:prstGeom>
        </p:spPr>
        <p:txBody>
          <a:bodyPr vert="horz" wrap="square" lIns="104287" tIns="52144" rIns="104287" bIns="52144" numCol="1" anchor="ctr" anchorCtr="0" compatLnSpc="1">
            <a:prstTxWarp prst="textNoShape">
              <a:avLst/>
            </a:prstTxWarp>
          </a:bodyPr>
          <a:lstStyle>
            <a:lvl1pPr algn="r" eaLnBrk="1" hangingPunct="1">
              <a:defRPr sz="1400">
                <a:solidFill>
                  <a:srgbClr val="898989"/>
                </a:solidFill>
              </a:defRPr>
            </a:lvl1pPr>
          </a:lstStyle>
          <a:p>
            <a:pPr>
              <a:defRPr/>
            </a:pPr>
            <a:fld id="{8B1DCF1E-B524-49EF-9C5A-B9C4EEA4210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03" r:id="rId1"/>
    <p:sldLayoutId id="2147483701" r:id="rId2"/>
    <p:sldLayoutId id="2147483704" r:id="rId3"/>
    <p:sldLayoutId id="2147483705" r:id="rId4"/>
    <p:sldLayoutId id="2147483702" r:id="rId5"/>
    <p:sldLayoutId id="2147483706" r:id="rId6"/>
    <p:sldLayoutId id="2147483707" r:id="rId7"/>
  </p:sldLayoutIdLst>
  <p:txStyles>
    <p:titleStyle>
      <a:lvl1pPr algn="r" rtl="0" eaLnBrk="0" fontAlgn="base" hangingPunct="0">
        <a:spcBef>
          <a:spcPct val="0"/>
        </a:spcBef>
        <a:spcAft>
          <a:spcPct val="0"/>
        </a:spcAft>
        <a:defRPr sz="4600" b="1" kern="1200">
          <a:solidFill>
            <a:schemeClr val="tx1"/>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2pPr>
      <a:lvl3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3pPr>
      <a:lvl4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4pPr>
      <a:lvl5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5pPr>
      <a:lvl6pPr marL="521437"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6pPr>
      <a:lvl7pPr marL="1042873"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7pPr>
      <a:lvl8pPr marL="1564310"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8pPr>
      <a:lvl9pPr marL="2085746"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9pPr>
    </p:titleStyle>
    <p:bodyStyle>
      <a:lvl1pPr marL="390525" indent="-390525" algn="l" rtl="0" eaLnBrk="0" fontAlgn="base" hangingPunct="0">
        <a:spcBef>
          <a:spcPct val="20000"/>
        </a:spcBef>
        <a:spcAft>
          <a:spcPct val="0"/>
        </a:spcAft>
        <a:buFont typeface="Arial" panose="020B0604020202020204" pitchFamily="34" charset="0"/>
        <a:buChar char="•"/>
        <a:defRPr sz="3600" kern="1200">
          <a:solidFill>
            <a:schemeClr val="tx1"/>
          </a:solidFill>
          <a:latin typeface="+mn-lt"/>
          <a:ea typeface="MS PGothic" panose="020B0600070205080204" pitchFamily="34" charset="-128"/>
          <a:cs typeface="ＭＳ Ｐゴシック" charset="0"/>
        </a:defRPr>
      </a:lvl1pPr>
      <a:lvl2pPr marL="846138" indent="-325438"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2pPr>
      <a:lvl3pPr marL="1303338" indent="-260350" algn="l"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MS PGothic" panose="020B0600070205080204" pitchFamily="34" charset="-128"/>
          <a:cs typeface="+mn-cs"/>
        </a:defRPr>
      </a:lvl3pPr>
      <a:lvl4pPr marL="1824038" indent="-260350"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4pPr>
      <a:lvl5pPr marL="2346325" indent="-260350"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2867901" indent="-260718" algn="l" defTabSz="1042873"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338" indent="-260718" algn="l" defTabSz="1042873"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0775" indent="-260718" algn="l" defTabSz="1042873"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211" indent="-260718" algn="l" defTabSz="1042873"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2873" rtl="0" eaLnBrk="1" latinLnBrk="0" hangingPunct="1">
        <a:defRPr sz="2100" kern="1200">
          <a:solidFill>
            <a:schemeClr val="tx1"/>
          </a:solidFill>
          <a:latin typeface="+mn-lt"/>
          <a:ea typeface="+mn-ea"/>
          <a:cs typeface="+mn-cs"/>
        </a:defRPr>
      </a:lvl1pPr>
      <a:lvl2pPr marL="521437" algn="l" defTabSz="1042873" rtl="0" eaLnBrk="1" latinLnBrk="0" hangingPunct="1">
        <a:defRPr sz="2100" kern="1200">
          <a:solidFill>
            <a:schemeClr val="tx1"/>
          </a:solidFill>
          <a:latin typeface="+mn-lt"/>
          <a:ea typeface="+mn-ea"/>
          <a:cs typeface="+mn-cs"/>
        </a:defRPr>
      </a:lvl2pPr>
      <a:lvl3pPr marL="1042873" algn="l" defTabSz="1042873" rtl="0" eaLnBrk="1" latinLnBrk="0" hangingPunct="1">
        <a:defRPr sz="2100" kern="1200">
          <a:solidFill>
            <a:schemeClr val="tx1"/>
          </a:solidFill>
          <a:latin typeface="+mn-lt"/>
          <a:ea typeface="+mn-ea"/>
          <a:cs typeface="+mn-cs"/>
        </a:defRPr>
      </a:lvl3pPr>
      <a:lvl4pPr marL="1564310" algn="l" defTabSz="1042873" rtl="0" eaLnBrk="1" latinLnBrk="0" hangingPunct="1">
        <a:defRPr sz="2100" kern="1200">
          <a:solidFill>
            <a:schemeClr val="tx1"/>
          </a:solidFill>
          <a:latin typeface="+mn-lt"/>
          <a:ea typeface="+mn-ea"/>
          <a:cs typeface="+mn-cs"/>
        </a:defRPr>
      </a:lvl4pPr>
      <a:lvl5pPr marL="2085746" algn="l" defTabSz="1042873" rtl="0" eaLnBrk="1" latinLnBrk="0" hangingPunct="1">
        <a:defRPr sz="2100" kern="1200">
          <a:solidFill>
            <a:schemeClr val="tx1"/>
          </a:solidFill>
          <a:latin typeface="+mn-lt"/>
          <a:ea typeface="+mn-ea"/>
          <a:cs typeface="+mn-cs"/>
        </a:defRPr>
      </a:lvl5pPr>
      <a:lvl6pPr marL="2607183" algn="l" defTabSz="1042873" rtl="0" eaLnBrk="1" latinLnBrk="0" hangingPunct="1">
        <a:defRPr sz="2100" kern="1200">
          <a:solidFill>
            <a:schemeClr val="tx1"/>
          </a:solidFill>
          <a:latin typeface="+mn-lt"/>
          <a:ea typeface="+mn-ea"/>
          <a:cs typeface="+mn-cs"/>
        </a:defRPr>
      </a:lvl6pPr>
      <a:lvl7pPr marL="3128620" algn="l" defTabSz="1042873" rtl="0" eaLnBrk="1" latinLnBrk="0" hangingPunct="1">
        <a:defRPr sz="2100" kern="1200">
          <a:solidFill>
            <a:schemeClr val="tx1"/>
          </a:solidFill>
          <a:latin typeface="+mn-lt"/>
          <a:ea typeface="+mn-ea"/>
          <a:cs typeface="+mn-cs"/>
        </a:defRPr>
      </a:lvl7pPr>
      <a:lvl8pPr marL="3650056" algn="l" defTabSz="1042873" rtl="0" eaLnBrk="1" latinLnBrk="0" hangingPunct="1">
        <a:defRPr sz="2100" kern="1200">
          <a:solidFill>
            <a:schemeClr val="tx1"/>
          </a:solidFill>
          <a:latin typeface="+mn-lt"/>
          <a:ea typeface="+mn-ea"/>
          <a:cs typeface="+mn-cs"/>
        </a:defRPr>
      </a:lvl8pPr>
      <a:lvl9pPr marL="4171493" algn="l" defTabSz="1042873"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6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image" Target="../media/image55.emf"/></Relationships>
</file>

<file path=ppt/slides/_rels/slide6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6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7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7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7.xml"/><Relationship Id="rId5" Type="http://schemas.openxmlformats.org/officeDocument/2006/relationships/image" Target="../media/image79.emf"/><Relationship Id="rId4" Type="http://schemas.openxmlformats.org/officeDocument/2006/relationships/image" Target="../media/image78.emf"/></Relationships>
</file>

<file path=ppt/slides/_rels/slide7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Layout" Target="../slideLayouts/slideLayout7.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ubtitle 2">
            <a:extLst>
              <a:ext uri="{FF2B5EF4-FFF2-40B4-BE49-F238E27FC236}">
                <a16:creationId xmlns:a16="http://schemas.microsoft.com/office/drawing/2014/main" id="{9E4AB2DE-4E67-44B5-ACBD-2209161AFB5C}"/>
              </a:ext>
            </a:extLst>
          </p:cNvPr>
          <p:cNvSpPr>
            <a:spLocks noGrp="1"/>
          </p:cNvSpPr>
          <p:nvPr>
            <p:ph type="subTitle" idx="1"/>
          </p:nvPr>
        </p:nvSpPr>
        <p:spPr>
          <a:xfrm>
            <a:off x="2016702" y="3800879"/>
            <a:ext cx="8693583" cy="1200150"/>
          </a:xfrm>
        </p:spPr>
        <p:txBody>
          <a:bodyPr/>
          <a:lstStyle/>
          <a:p>
            <a:pPr eaLnBrk="1" hangingPunct="1"/>
            <a:r>
              <a:rPr lang="en-US" altLang="en-US" b="1" dirty="0">
                <a:latin typeface="Open Sans" pitchFamily="-84" charset="0"/>
              </a:rPr>
              <a:t>MATH6077 – Discrete Mathematics</a:t>
            </a:r>
          </a:p>
        </p:txBody>
      </p:sp>
      <p:sp>
        <p:nvSpPr>
          <p:cNvPr id="7171" name="Subtitle 2">
            <a:extLst>
              <a:ext uri="{FF2B5EF4-FFF2-40B4-BE49-F238E27FC236}">
                <a16:creationId xmlns:a16="http://schemas.microsoft.com/office/drawing/2014/main" id="{43203D5E-4376-41C1-9961-0E0CA46CBDA9}"/>
              </a:ext>
            </a:extLst>
          </p:cNvPr>
          <p:cNvSpPr txBox="1">
            <a:spLocks/>
          </p:cNvSpPr>
          <p:nvPr/>
        </p:nvSpPr>
        <p:spPr bwMode="auto">
          <a:xfrm>
            <a:off x="2622550" y="5069263"/>
            <a:ext cx="7481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altLang="en-US" sz="3600" dirty="0">
                <a:solidFill>
                  <a:schemeClr val="bg1"/>
                </a:solidFill>
                <a:latin typeface="Open Sans" pitchFamily="-84" charset="0"/>
              </a:rPr>
              <a:t>Week 01  - Logic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769630"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sz="3200" b="1" dirty="0">
                <a:solidFill>
                  <a:schemeClr val="bg1"/>
                </a:solidFill>
                <a:latin typeface="Open Sans"/>
              </a:rPr>
              <a:t>Conditional Statements</a:t>
            </a:r>
            <a:endParaRPr lang="en-US" altLang="en-US" sz="3200" b="1" dirty="0">
              <a:solidFill>
                <a:schemeClr val="bg1"/>
              </a:solidFill>
              <a:latin typeface="Open Sans" pitchFamily="-84" charset="0"/>
            </a:endParaRPr>
          </a:p>
        </p:txBody>
      </p:sp>
    </p:spTree>
    <p:extLst>
      <p:ext uri="{BB962C8B-B14F-4D97-AF65-F5344CB8AC3E}">
        <p14:creationId xmlns:p14="http://schemas.microsoft.com/office/powerpoint/2010/main" val="2808794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771232"/>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sz="3000" b="1" dirty="0">
                <a:solidFill>
                  <a:srgbClr val="0070C0"/>
                </a:solidFill>
                <a:latin typeface="Open Sans"/>
              </a:rPr>
              <a:t>Conditional Statements</a:t>
            </a:r>
            <a:br>
              <a:rPr lang="en-US" altLang="en-US" sz="3000" b="1" dirty="0">
                <a:solidFill>
                  <a:srgbClr val="0070C0"/>
                </a:solidFill>
                <a:latin typeface="Open Sans" pitchFamily="-84" charset="0"/>
              </a:rPr>
            </a:br>
            <a:br>
              <a:rPr lang="en-US" altLang="en-US" sz="3000" b="1" dirty="0">
                <a:solidFill>
                  <a:srgbClr val="0070C0"/>
                </a:solidFill>
                <a:latin typeface="Open Sans" pitchFamily="-84" charset="0"/>
              </a:rPr>
            </a:br>
            <a:endParaRPr lang="en-US" altLang="en-US" sz="3000" b="1" dirty="0">
              <a:solidFill>
                <a:srgbClr val="0070C0"/>
              </a:solidFill>
              <a:latin typeface="Open Sans" pitchFamily="-84" charset="0"/>
            </a:endParaRPr>
          </a:p>
        </p:txBody>
      </p:sp>
      <p:sp>
        <p:nvSpPr>
          <p:cNvPr id="11267" name="Rectangle 5">
            <a:extLst>
              <a:ext uri="{FF2B5EF4-FFF2-40B4-BE49-F238E27FC236}">
                <a16:creationId xmlns:a16="http://schemas.microsoft.com/office/drawing/2014/main" id="{58905F51-5614-4EF7-BCED-B99B8F6EFD73}"/>
              </a:ext>
            </a:extLst>
          </p:cNvPr>
          <p:cNvSpPr>
            <a:spLocks noChangeArrowheads="1"/>
          </p:cNvSpPr>
          <p:nvPr/>
        </p:nvSpPr>
        <p:spPr bwMode="auto">
          <a:xfrm>
            <a:off x="1396537" y="2374135"/>
            <a:ext cx="9010997" cy="204158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just">
              <a:spcBef>
                <a:spcPts val="800"/>
              </a:spcBef>
              <a:defRPr/>
            </a:pPr>
            <a:r>
              <a:rPr lang="en-US" sz="2000" b="1" dirty="0">
                <a:solidFill>
                  <a:schemeClr val="accent1"/>
                </a:solidFill>
                <a:latin typeface="Open Sans"/>
              </a:rPr>
              <a:t>Definition 5</a:t>
            </a:r>
            <a:r>
              <a:rPr lang="en-US" altLang="en-US" sz="2000" b="1" dirty="0">
                <a:solidFill>
                  <a:schemeClr val="accent1"/>
                </a:solidFill>
                <a:latin typeface="Open Sans"/>
              </a:rPr>
              <a:t>:</a:t>
            </a:r>
          </a:p>
          <a:p>
            <a:pPr algn="just">
              <a:spcBef>
                <a:spcPts val="800"/>
              </a:spcBef>
            </a:pPr>
            <a:r>
              <a:rPr lang="en-US" sz="2000" dirty="0">
                <a:latin typeface="Open Sans"/>
              </a:rPr>
              <a:t>Let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be propositions. The </a:t>
            </a:r>
            <a:r>
              <a:rPr lang="en-US" sz="2000" b="1" i="1" dirty="0">
                <a:solidFill>
                  <a:srgbClr val="FF0000"/>
                </a:solidFill>
                <a:latin typeface="Open Sans"/>
              </a:rPr>
              <a:t>conditional statement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is the proposition “if </a:t>
            </a:r>
            <a:r>
              <a:rPr lang="en-US" sz="2000" i="1" dirty="0">
                <a:latin typeface="Open Sans"/>
              </a:rPr>
              <a:t>p</a:t>
            </a:r>
            <a:r>
              <a:rPr lang="en-US" sz="2000" dirty="0">
                <a:latin typeface="Open Sans"/>
              </a:rPr>
              <a:t>, then </a:t>
            </a:r>
            <a:r>
              <a:rPr lang="en-US" sz="2000" i="1" dirty="0">
                <a:latin typeface="Open Sans"/>
              </a:rPr>
              <a:t>q</a:t>
            </a:r>
            <a:r>
              <a:rPr lang="en-US" sz="2000" dirty="0">
                <a:latin typeface="Open Sans"/>
              </a:rPr>
              <a:t>.” The conditional statement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is false when </a:t>
            </a:r>
            <a:r>
              <a:rPr lang="en-US" sz="2000" i="1" dirty="0">
                <a:latin typeface="Open Sans"/>
              </a:rPr>
              <a:t>p </a:t>
            </a:r>
            <a:r>
              <a:rPr lang="en-US" sz="2000" dirty="0">
                <a:latin typeface="Open Sans"/>
              </a:rPr>
              <a:t>is true and </a:t>
            </a:r>
            <a:r>
              <a:rPr lang="en-US" sz="2000" i="1" dirty="0">
                <a:latin typeface="Open Sans"/>
              </a:rPr>
              <a:t>q </a:t>
            </a:r>
            <a:r>
              <a:rPr lang="en-US" sz="2000" dirty="0">
                <a:latin typeface="Open Sans"/>
              </a:rPr>
              <a:t>is false, and true otherwise. In the conditional statement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a:t>
            </a:r>
            <a:r>
              <a:rPr lang="en-US" sz="2000" i="1" dirty="0">
                <a:latin typeface="Open Sans"/>
              </a:rPr>
              <a:t>p </a:t>
            </a:r>
            <a:r>
              <a:rPr lang="en-US" sz="2000" dirty="0">
                <a:latin typeface="Open Sans"/>
              </a:rPr>
              <a:t>is called the </a:t>
            </a:r>
            <a:r>
              <a:rPr lang="en-US" sz="2000" i="1" dirty="0">
                <a:latin typeface="Open Sans"/>
              </a:rPr>
              <a:t>hypothesis </a:t>
            </a:r>
            <a:r>
              <a:rPr lang="en-US" sz="2000" dirty="0">
                <a:latin typeface="Open Sans"/>
              </a:rPr>
              <a:t>(or </a:t>
            </a:r>
            <a:r>
              <a:rPr lang="en-US" sz="2000" i="1" dirty="0">
                <a:latin typeface="Open Sans"/>
              </a:rPr>
              <a:t>antecedent </a:t>
            </a:r>
            <a:r>
              <a:rPr lang="en-US" sz="2000" dirty="0">
                <a:latin typeface="Open Sans"/>
              </a:rPr>
              <a:t>or </a:t>
            </a:r>
            <a:r>
              <a:rPr lang="en-US" sz="2000" i="1" dirty="0">
                <a:latin typeface="Open Sans"/>
              </a:rPr>
              <a:t>premise</a:t>
            </a:r>
            <a:r>
              <a:rPr lang="en-US" sz="2000" dirty="0">
                <a:latin typeface="Open Sans"/>
              </a:rPr>
              <a:t>) and </a:t>
            </a:r>
            <a:r>
              <a:rPr lang="en-US" sz="2000" i="1" dirty="0">
                <a:latin typeface="Open Sans"/>
              </a:rPr>
              <a:t>q </a:t>
            </a:r>
            <a:r>
              <a:rPr lang="en-US" sz="2000" dirty="0">
                <a:latin typeface="Open Sans"/>
              </a:rPr>
              <a:t>is called the </a:t>
            </a:r>
            <a:r>
              <a:rPr lang="en-US" sz="2000" i="1" dirty="0">
                <a:latin typeface="Open Sans"/>
              </a:rPr>
              <a:t>conclusion </a:t>
            </a:r>
            <a:r>
              <a:rPr lang="en-US" sz="2000" dirty="0">
                <a:latin typeface="Open Sans"/>
              </a:rPr>
              <a:t>(or </a:t>
            </a:r>
            <a:r>
              <a:rPr lang="en-US" sz="2000" i="1" dirty="0">
                <a:latin typeface="Open Sans"/>
              </a:rPr>
              <a:t>consequence</a:t>
            </a:r>
            <a:r>
              <a:rPr lang="en-US" sz="2000" dirty="0">
                <a:latin typeface="Open Sans"/>
              </a:rPr>
              <a:t>).</a:t>
            </a:r>
            <a:endParaRPr lang="en-US" altLang="en-US" sz="2000" dirty="0">
              <a:latin typeface="Open Sans"/>
            </a:endParaRPr>
          </a:p>
        </p:txBody>
      </p:sp>
      <p:pic>
        <p:nvPicPr>
          <p:cNvPr id="2" name="Picture 1">
            <a:extLst>
              <a:ext uri="{FF2B5EF4-FFF2-40B4-BE49-F238E27FC236}">
                <a16:creationId xmlns:a16="http://schemas.microsoft.com/office/drawing/2014/main" id="{CF8BA04C-2939-46B3-B7C3-7CCB4DFA961B}"/>
              </a:ext>
            </a:extLst>
          </p:cNvPr>
          <p:cNvPicPr>
            <a:picLocks noChangeAspect="1"/>
          </p:cNvPicPr>
          <p:nvPr/>
        </p:nvPicPr>
        <p:blipFill rotWithShape="1">
          <a:blip r:embed="rId3"/>
          <a:srcRect t="-6363" b="-1"/>
          <a:stretch/>
        </p:blipFill>
        <p:spPr>
          <a:xfrm>
            <a:off x="1379911" y="5131210"/>
            <a:ext cx="3358343" cy="2171503"/>
          </a:xfrm>
          <a:prstGeom prst="rect">
            <a:avLst/>
          </a:prstGeom>
        </p:spPr>
      </p:pic>
      <p:sp>
        <p:nvSpPr>
          <p:cNvPr id="9" name="TextBox 3">
            <a:extLst>
              <a:ext uri="{FF2B5EF4-FFF2-40B4-BE49-F238E27FC236}">
                <a16:creationId xmlns:a16="http://schemas.microsoft.com/office/drawing/2014/main" id="{A50433F1-9B73-4939-B18E-4083B43CAC75}"/>
              </a:ext>
            </a:extLst>
          </p:cNvPr>
          <p:cNvSpPr txBox="1">
            <a:spLocks noChangeArrowheads="1"/>
          </p:cNvSpPr>
          <p:nvPr/>
        </p:nvSpPr>
        <p:spPr bwMode="auto">
          <a:xfrm>
            <a:off x="474588" y="4677642"/>
            <a:ext cx="510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b="1" u="sng" dirty="0">
                <a:solidFill>
                  <a:srgbClr val="FF0000"/>
                </a:solidFill>
                <a:latin typeface="Open Sans"/>
              </a:rPr>
              <a:t>Conditional Statement</a:t>
            </a:r>
            <a:endParaRPr lang="en-US" altLang="en-US" sz="2200" b="1" u="sng" dirty="0">
              <a:solidFill>
                <a:srgbClr val="0070C0"/>
              </a:solidFill>
              <a:latin typeface="Open Sans"/>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15303A0-06A7-46CB-9B83-6DA7B9D98307}"/>
                  </a:ext>
                </a:extLst>
              </p:cNvPr>
              <p:cNvSpPr/>
              <p:nvPr/>
            </p:nvSpPr>
            <p:spPr>
              <a:xfrm>
                <a:off x="5029238" y="4705202"/>
                <a:ext cx="5659400" cy="2569934"/>
              </a:xfrm>
              <a:prstGeom prst="rect">
                <a:avLst/>
              </a:prstGeom>
            </p:spPr>
            <p:txBody>
              <a:bodyPr wrap="square">
                <a:spAutoFit/>
              </a:bodyPr>
              <a:lstStyle/>
              <a:p>
                <a:r>
                  <a:rPr lang="en-US" sz="2000" b="1" dirty="0">
                    <a:solidFill>
                      <a:srgbClr val="FF0000"/>
                    </a:solidFill>
                    <a:latin typeface="Open Sans"/>
                  </a:rPr>
                  <a:t>Ways </a:t>
                </a:r>
                <a:r>
                  <a:rPr lang="en-US" b="1" dirty="0">
                    <a:solidFill>
                      <a:srgbClr val="FF0000"/>
                    </a:solidFill>
                    <a:latin typeface="Open Sans"/>
                  </a:rPr>
                  <a:t>to express this conditional statement:</a:t>
                </a:r>
              </a:p>
              <a:p>
                <a:r>
                  <a:rPr lang="en-US" sz="2000" dirty="0">
                    <a:latin typeface="Open Sans"/>
                  </a:rPr>
                  <a:t>“if </a:t>
                </a:r>
                <a:r>
                  <a:rPr lang="en-US" sz="2000" i="1" dirty="0">
                    <a:latin typeface="Open Sans"/>
                  </a:rPr>
                  <a:t>p</a:t>
                </a:r>
                <a:r>
                  <a:rPr lang="en-US" sz="2000" dirty="0">
                    <a:latin typeface="Open Sans"/>
                  </a:rPr>
                  <a:t>, then </a:t>
                </a:r>
                <a:r>
                  <a:rPr lang="en-US" sz="2000" i="1" dirty="0">
                    <a:latin typeface="Open Sans"/>
                  </a:rPr>
                  <a:t>q</a:t>
                </a:r>
                <a:r>
                  <a:rPr lang="en-US" sz="2000" dirty="0">
                    <a:latin typeface="Open Sans"/>
                  </a:rPr>
                  <a:t>”</a:t>
                </a:r>
              </a:p>
              <a:p>
                <a:r>
                  <a:rPr lang="en-US" sz="2000" dirty="0">
                    <a:latin typeface="Open Sans"/>
                  </a:rPr>
                  <a:t>“if </a:t>
                </a:r>
                <a:r>
                  <a:rPr lang="en-US" sz="2000" i="1" dirty="0">
                    <a:latin typeface="Open Sans"/>
                  </a:rPr>
                  <a:t>p</a:t>
                </a:r>
                <a:r>
                  <a:rPr lang="en-US" sz="2000" dirty="0">
                    <a:latin typeface="Open Sans"/>
                  </a:rPr>
                  <a:t>, </a:t>
                </a:r>
                <a:r>
                  <a:rPr lang="en-US" sz="2000" i="1" dirty="0">
                    <a:latin typeface="Open Sans"/>
                  </a:rPr>
                  <a:t>q</a:t>
                </a:r>
                <a:r>
                  <a:rPr lang="en-US" sz="2000" dirty="0">
                    <a:latin typeface="Open Sans"/>
                  </a:rPr>
                  <a:t>”</a:t>
                </a:r>
              </a:p>
              <a:p>
                <a:r>
                  <a:rPr lang="en-US" sz="2000" dirty="0">
                    <a:latin typeface="Open Sans"/>
                  </a:rPr>
                  <a:t>“</a:t>
                </a:r>
                <a:r>
                  <a:rPr lang="en-US" sz="2000" i="1" dirty="0">
                    <a:latin typeface="Open Sans"/>
                  </a:rPr>
                  <a:t>p </a:t>
                </a:r>
                <a:r>
                  <a:rPr lang="en-US" sz="2000" dirty="0">
                    <a:latin typeface="Open Sans"/>
                  </a:rPr>
                  <a:t>is sufficient for </a:t>
                </a:r>
                <a:r>
                  <a:rPr lang="en-US" sz="2000" i="1" dirty="0">
                    <a:latin typeface="Open Sans"/>
                  </a:rPr>
                  <a:t>q</a:t>
                </a:r>
                <a:r>
                  <a:rPr lang="en-US" sz="2000" dirty="0">
                    <a:latin typeface="Open Sans"/>
                  </a:rPr>
                  <a:t>” </a:t>
                </a:r>
              </a:p>
              <a:p>
                <a:r>
                  <a:rPr lang="en-US" sz="2000" dirty="0">
                    <a:latin typeface="Open Sans"/>
                  </a:rPr>
                  <a:t>“</a:t>
                </a:r>
                <a:r>
                  <a:rPr lang="en-US" sz="2000" i="1" dirty="0">
                    <a:latin typeface="Open Sans"/>
                  </a:rPr>
                  <a:t>q </a:t>
                </a:r>
                <a:r>
                  <a:rPr lang="en-US" sz="2000" dirty="0">
                    <a:latin typeface="Open Sans"/>
                  </a:rPr>
                  <a:t>if </a:t>
                </a:r>
                <a:r>
                  <a:rPr lang="en-US" sz="2000" i="1" dirty="0">
                    <a:latin typeface="Open Sans"/>
                  </a:rPr>
                  <a:t>p</a:t>
                </a:r>
                <a:r>
                  <a:rPr lang="en-US" sz="2000" dirty="0">
                    <a:latin typeface="Open Sans"/>
                  </a:rPr>
                  <a:t>” </a:t>
                </a:r>
              </a:p>
              <a:p>
                <a:r>
                  <a:rPr lang="en-US" sz="2000" dirty="0">
                    <a:latin typeface="Open Sans"/>
                  </a:rPr>
                  <a:t>“</a:t>
                </a:r>
                <a:r>
                  <a:rPr lang="en-US" sz="2000" i="1" dirty="0">
                    <a:latin typeface="Open Sans"/>
                  </a:rPr>
                  <a:t>q </a:t>
                </a:r>
                <a:r>
                  <a:rPr lang="en-US" sz="2000" dirty="0">
                    <a:latin typeface="Open Sans"/>
                  </a:rPr>
                  <a:t>when </a:t>
                </a:r>
                <a:r>
                  <a:rPr lang="en-US" sz="2000" i="1" dirty="0">
                    <a:latin typeface="Open Sans"/>
                  </a:rPr>
                  <a:t>p</a:t>
                </a:r>
                <a:r>
                  <a:rPr lang="en-US" sz="2000" dirty="0">
                    <a:latin typeface="Open Sans"/>
                  </a:rPr>
                  <a:t>” </a:t>
                </a:r>
              </a:p>
              <a:p>
                <a:r>
                  <a:rPr lang="en-US" sz="2000" dirty="0">
                    <a:latin typeface="Open Sans"/>
                  </a:rPr>
                  <a:t>“a necessary condition for </a:t>
                </a:r>
                <a:r>
                  <a:rPr lang="en-US" sz="2000" i="1" dirty="0">
                    <a:latin typeface="Open Sans"/>
                  </a:rPr>
                  <a:t>p </a:t>
                </a:r>
                <a:r>
                  <a:rPr lang="en-US" sz="2000" dirty="0">
                    <a:latin typeface="Open Sans"/>
                  </a:rPr>
                  <a:t>is </a:t>
                </a:r>
                <a:r>
                  <a:rPr lang="en-US" sz="2000" i="1" dirty="0">
                    <a:latin typeface="Open Sans"/>
                  </a:rPr>
                  <a:t>q</a:t>
                </a:r>
                <a:r>
                  <a:rPr lang="en-US" sz="2000" dirty="0">
                    <a:latin typeface="Open Sans"/>
                  </a:rPr>
                  <a:t>”</a:t>
                </a:r>
              </a:p>
              <a:p>
                <a:r>
                  <a:rPr lang="en-US" sz="2000" dirty="0">
                    <a:latin typeface="Open Sans"/>
                  </a:rPr>
                  <a:t>“</a:t>
                </a:r>
                <a:r>
                  <a:rPr lang="en-US" sz="2000" i="1" dirty="0">
                    <a:latin typeface="Open Sans"/>
                  </a:rPr>
                  <a:t>q </a:t>
                </a:r>
                <a:r>
                  <a:rPr lang="en-US" sz="2000" dirty="0">
                    <a:latin typeface="Open Sans"/>
                  </a:rPr>
                  <a:t>unless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i="1" dirty="0">
                    <a:latin typeface="Open Sans"/>
                  </a:rPr>
                  <a:t>p</a:t>
                </a:r>
                <a:r>
                  <a:rPr lang="en-US" sz="2000" dirty="0">
                    <a:latin typeface="Open Sans"/>
                  </a:rPr>
                  <a:t>”</a:t>
                </a:r>
              </a:p>
            </p:txBody>
          </p:sp>
        </mc:Choice>
        <mc:Fallback xmlns="">
          <p:sp>
            <p:nvSpPr>
              <p:cNvPr id="3" name="Rectangle 2">
                <a:extLst>
                  <a:ext uri="{FF2B5EF4-FFF2-40B4-BE49-F238E27FC236}">
                    <a16:creationId xmlns:a16="http://schemas.microsoft.com/office/drawing/2014/main" id="{B15303A0-06A7-46CB-9B83-6DA7B9D98307}"/>
                  </a:ext>
                </a:extLst>
              </p:cNvPr>
              <p:cNvSpPr>
                <a:spLocks noRot="1" noChangeAspect="1" noMove="1" noResize="1" noEditPoints="1" noAdjustHandles="1" noChangeArrowheads="1" noChangeShapeType="1" noTextEdit="1"/>
              </p:cNvSpPr>
              <p:nvPr/>
            </p:nvSpPr>
            <p:spPr>
              <a:xfrm>
                <a:off x="5029238" y="4705202"/>
                <a:ext cx="5659400" cy="2569934"/>
              </a:xfrm>
              <a:prstGeom prst="rect">
                <a:avLst/>
              </a:prstGeom>
              <a:blipFill>
                <a:blip r:embed="rId4"/>
                <a:stretch>
                  <a:fillRect l="-1078" t="-1425" r="-431" b="-3563"/>
                </a:stretch>
              </a:blipFill>
            </p:spPr>
            <p:txBody>
              <a:bodyPr/>
              <a:lstStyle/>
              <a:p>
                <a:r>
                  <a:rPr lang="en-US">
                    <a:noFill/>
                  </a:rPr>
                  <a:t> </a:t>
                </a:r>
              </a:p>
            </p:txBody>
          </p:sp>
        </mc:Fallback>
      </mc:AlternateContent>
    </p:spTree>
    <p:extLst>
      <p:ext uri="{BB962C8B-B14F-4D97-AF65-F5344CB8AC3E}">
        <p14:creationId xmlns:p14="http://schemas.microsoft.com/office/powerpoint/2010/main" val="2534101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1214938"/>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sz="3000" b="1" dirty="0">
                <a:solidFill>
                  <a:srgbClr val="0070C0"/>
                </a:solidFill>
                <a:latin typeface="Open Sans"/>
              </a:rPr>
              <a:t>Conditional Statements</a:t>
            </a:r>
            <a:br>
              <a:rPr lang="en-US" altLang="en-US" sz="3000" b="1" dirty="0">
                <a:solidFill>
                  <a:schemeClr val="accent1"/>
                </a:solidFill>
                <a:latin typeface="Open Sans" pitchFamily="-84" charset="0"/>
              </a:rPr>
            </a:br>
            <a:br>
              <a:rPr lang="en-US" altLang="en-US" sz="3000" b="1" dirty="0">
                <a:solidFill>
                  <a:schemeClr val="accent1"/>
                </a:solidFill>
                <a:latin typeface="Open Sans" pitchFamily="-84" charset="0"/>
              </a:rPr>
            </a:br>
            <a:endParaRPr lang="en-US" altLang="en-US" sz="3000" b="1" dirty="0">
              <a:solidFill>
                <a:schemeClr val="accent1"/>
              </a:solidFill>
              <a:latin typeface="Open Sans" pitchFamily="-84" charset="0"/>
            </a:endParaRP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DDB14DC-2D63-47A1-B33F-DCAA3243D357}"/>
                  </a:ext>
                </a:extLst>
              </p:cNvPr>
              <p:cNvSpPr/>
              <p:nvPr/>
            </p:nvSpPr>
            <p:spPr>
              <a:xfrm>
                <a:off x="1377345" y="2144519"/>
                <a:ext cx="9063440" cy="5221942"/>
              </a:xfrm>
              <a:prstGeom prst="rect">
                <a:avLst/>
              </a:prstGeom>
            </p:spPr>
            <p:txBody>
              <a:bodyPr wrap="square">
                <a:spAutoFit/>
              </a:bodyPr>
              <a:lstStyle/>
              <a:p>
                <a:pPr>
                  <a:spcBef>
                    <a:spcPts val="800"/>
                  </a:spcBef>
                </a:pPr>
                <a:r>
                  <a:rPr lang="en-US" sz="2000" b="1" dirty="0">
                    <a:solidFill>
                      <a:schemeClr val="accent1"/>
                    </a:solidFill>
                    <a:latin typeface="Open Sans"/>
                  </a:rPr>
                  <a:t>Example</a:t>
                </a:r>
                <a:r>
                  <a:rPr lang="en-US" sz="2000" dirty="0">
                    <a:solidFill>
                      <a:srgbClr val="000000"/>
                    </a:solidFill>
                    <a:latin typeface="Open Sans"/>
                  </a:rPr>
                  <a:t> : </a:t>
                </a:r>
                <a:r>
                  <a:rPr lang="en-US" sz="2000" dirty="0">
                    <a:latin typeface="Open Sans"/>
                  </a:rPr>
                  <a:t>Let </a:t>
                </a:r>
              </a:p>
              <a:p>
                <a:pPr>
                  <a:spcBef>
                    <a:spcPts val="800"/>
                  </a:spcBef>
                </a:pPr>
                <a:r>
                  <a:rPr lang="en-US" sz="2000" i="1" dirty="0">
                    <a:latin typeface="Open Sans"/>
                  </a:rPr>
                  <a:t>p </a:t>
                </a:r>
                <a:r>
                  <a:rPr lang="en-US" sz="2000" dirty="0">
                    <a:latin typeface="Open Sans"/>
                  </a:rPr>
                  <a:t>: “Maria learns discrete mathematics” and</a:t>
                </a:r>
              </a:p>
              <a:p>
                <a:pPr>
                  <a:spcBef>
                    <a:spcPts val="800"/>
                  </a:spcBef>
                </a:pPr>
                <a:r>
                  <a:rPr lang="en-US" sz="2000" i="1" dirty="0">
                    <a:latin typeface="Open Sans"/>
                  </a:rPr>
                  <a:t>q : </a:t>
                </a:r>
                <a:r>
                  <a:rPr lang="en-US" sz="2000" dirty="0">
                    <a:latin typeface="Open Sans"/>
                  </a:rPr>
                  <a:t>“Maria will find a good job.” </a:t>
                </a:r>
              </a:p>
              <a:p>
                <a:pPr>
                  <a:spcBef>
                    <a:spcPts val="800"/>
                  </a:spcBef>
                </a:pPr>
                <a:r>
                  <a:rPr lang="en-US" sz="2000" dirty="0">
                    <a:latin typeface="Open Sans"/>
                  </a:rPr>
                  <a:t>Then </a:t>
                </a:r>
              </a:p>
              <a:p>
                <a:pPr>
                  <a:spcBef>
                    <a:spcPts val="800"/>
                  </a:spcBef>
                </a:pPr>
                <a:r>
                  <a:rPr lang="en-US" sz="2000" i="1" dirty="0">
                    <a:latin typeface="Open Sans"/>
                  </a:rPr>
                  <a:t>p </a:t>
                </a:r>
                <a:r>
                  <a:rPr lang="en-US" sz="2000" dirty="0">
                    <a:latin typeface="Open Sans"/>
                  </a:rPr>
                  <a:t>→ </a:t>
                </a:r>
                <a:r>
                  <a:rPr lang="en-US" sz="2000" i="1" dirty="0">
                    <a:latin typeface="Open Sans"/>
                  </a:rPr>
                  <a:t>q : </a:t>
                </a:r>
                <a:r>
                  <a:rPr lang="en-US" sz="2000" dirty="0">
                    <a:latin typeface="Open Sans"/>
                  </a:rPr>
                  <a:t>“If Maria learns discrete mathematics, then she will find a good job.”</a:t>
                </a:r>
              </a:p>
              <a:p>
                <a:pPr>
                  <a:spcBef>
                    <a:spcPts val="800"/>
                  </a:spcBef>
                </a:pPr>
                <a:endParaRPr lang="en-US" sz="2000" b="1" i="1" dirty="0">
                  <a:solidFill>
                    <a:schemeClr val="accent4">
                      <a:lumMod val="75000"/>
                    </a:schemeClr>
                  </a:solidFill>
                  <a:latin typeface="Open Sans"/>
                </a:endParaRPr>
              </a:p>
              <a:p>
                <a:pPr>
                  <a:spcBef>
                    <a:spcPts val="800"/>
                  </a:spcBef>
                </a:pPr>
                <a:r>
                  <a:rPr lang="en-US" sz="2000" b="1" dirty="0">
                    <a:solidFill>
                      <a:schemeClr val="accent1"/>
                    </a:solidFill>
                    <a:latin typeface="Open Sans"/>
                  </a:rPr>
                  <a:t>Other ways to express this conditional statement :</a:t>
                </a:r>
              </a:p>
              <a:p>
                <a:pPr>
                  <a:spcBef>
                    <a:spcPts val="800"/>
                  </a:spcBef>
                </a:pPr>
                <a:r>
                  <a:rPr lang="en-US" sz="2000" dirty="0">
                    <a:latin typeface="Open Sans"/>
                  </a:rPr>
                  <a:t>“Maria will find a good job when she learns discrete mathematics.” </a:t>
                </a:r>
                <a:r>
                  <a:rPr lang="en-US" sz="2000" b="1" dirty="0">
                    <a:solidFill>
                      <a:srgbClr val="FF0000"/>
                    </a:solidFill>
                    <a:latin typeface="Open Sans"/>
                  </a:rPr>
                  <a:t>(</a:t>
                </a:r>
                <a:r>
                  <a:rPr lang="en-US" sz="2000" b="1" i="1" dirty="0">
                    <a:solidFill>
                      <a:srgbClr val="FF0000"/>
                    </a:solidFill>
                    <a:latin typeface="Open Sans"/>
                  </a:rPr>
                  <a:t>q </a:t>
                </a:r>
                <a:r>
                  <a:rPr lang="en-US" sz="2000" b="1" dirty="0">
                    <a:solidFill>
                      <a:srgbClr val="FF0000"/>
                    </a:solidFill>
                    <a:latin typeface="Open Sans"/>
                  </a:rPr>
                  <a:t>when </a:t>
                </a:r>
                <a:r>
                  <a:rPr lang="en-US" sz="2000" b="1" i="1" dirty="0">
                    <a:solidFill>
                      <a:srgbClr val="FF0000"/>
                    </a:solidFill>
                    <a:latin typeface="Open Sans"/>
                  </a:rPr>
                  <a:t>p)</a:t>
                </a:r>
                <a:r>
                  <a:rPr lang="en-US" sz="2000" b="1" dirty="0">
                    <a:solidFill>
                      <a:srgbClr val="FF0000"/>
                    </a:solidFill>
                    <a:latin typeface="Open Sans"/>
                  </a:rPr>
                  <a:t> </a:t>
                </a:r>
                <a:endParaRPr lang="en-US" sz="2000" dirty="0">
                  <a:latin typeface="Open Sans"/>
                </a:endParaRPr>
              </a:p>
              <a:p>
                <a:pPr>
                  <a:spcBef>
                    <a:spcPts val="800"/>
                  </a:spcBef>
                </a:pPr>
                <a:r>
                  <a:rPr lang="en-US" sz="2000" dirty="0">
                    <a:latin typeface="Open Sans"/>
                  </a:rPr>
                  <a:t>“For Maria to get a good job, it is sufficient for her to learn discrete mathematics.”</a:t>
                </a:r>
                <a:r>
                  <a:rPr lang="en-US" sz="2000" b="1" dirty="0">
                    <a:solidFill>
                      <a:srgbClr val="FF0000"/>
                    </a:solidFill>
                    <a:latin typeface="Open Sans"/>
                  </a:rPr>
                  <a:t> ( </a:t>
                </a:r>
                <a:r>
                  <a:rPr lang="en-US" sz="2000" b="1" i="1" dirty="0">
                    <a:solidFill>
                      <a:srgbClr val="FF0000"/>
                    </a:solidFill>
                    <a:latin typeface="Open Sans"/>
                  </a:rPr>
                  <a:t>p </a:t>
                </a:r>
                <a:r>
                  <a:rPr lang="en-US" sz="2000" b="1" dirty="0">
                    <a:solidFill>
                      <a:srgbClr val="FF0000"/>
                    </a:solidFill>
                    <a:latin typeface="Open Sans"/>
                  </a:rPr>
                  <a:t>is sufficient for </a:t>
                </a:r>
                <a:r>
                  <a:rPr lang="en-US" sz="2000" b="1" i="1" dirty="0">
                    <a:solidFill>
                      <a:srgbClr val="FF0000"/>
                    </a:solidFill>
                    <a:latin typeface="Open Sans"/>
                  </a:rPr>
                  <a:t>q )</a:t>
                </a:r>
                <a:endParaRPr lang="en-US" sz="2000" b="1" dirty="0">
                  <a:solidFill>
                    <a:srgbClr val="FF0000"/>
                  </a:solidFill>
                  <a:latin typeface="Open Sans"/>
                </a:endParaRPr>
              </a:p>
              <a:p>
                <a:pPr>
                  <a:spcBef>
                    <a:spcPts val="800"/>
                  </a:spcBef>
                </a:pPr>
                <a:r>
                  <a:rPr lang="en-US" sz="2000" dirty="0">
                    <a:latin typeface="Open Sans"/>
                  </a:rPr>
                  <a:t>“Maria will find a good job unless she does not learn discrete mathematics.” </a:t>
                </a:r>
              </a:p>
              <a:p>
                <a:pPr>
                  <a:spcBef>
                    <a:spcPts val="800"/>
                  </a:spcBef>
                </a:pPr>
                <a:r>
                  <a:rPr lang="en-US" sz="2000" b="1" dirty="0">
                    <a:solidFill>
                      <a:srgbClr val="FF0000"/>
                    </a:solidFill>
                    <a:latin typeface="Open Sans"/>
                  </a:rPr>
                  <a:t> (</a:t>
                </a:r>
                <a:r>
                  <a:rPr lang="en-US" sz="2000" b="1" i="1" dirty="0">
                    <a:solidFill>
                      <a:srgbClr val="FF0000"/>
                    </a:solidFill>
                    <a:latin typeface="Open Sans"/>
                  </a:rPr>
                  <a:t>q </a:t>
                </a:r>
                <a:r>
                  <a:rPr lang="en-US" sz="2000" b="1" dirty="0">
                    <a:solidFill>
                      <a:srgbClr val="FF0000"/>
                    </a:solidFill>
                    <a:latin typeface="Open Sans"/>
                  </a:rPr>
                  <a:t>unless </a:t>
                </a:r>
                <a14:m>
                  <m:oMath xmlns:m="http://schemas.openxmlformats.org/officeDocument/2006/math">
                    <m:r>
                      <a:rPr lang="en-US" sz="2000" b="1" i="1">
                        <a:solidFill>
                          <a:srgbClr val="FF0000"/>
                        </a:solidFill>
                        <a:latin typeface="Cambria Math" panose="02040503050406030204" pitchFamily="18" charset="0"/>
                        <a:ea typeface="Cambria Math" panose="02040503050406030204" pitchFamily="18" charset="0"/>
                      </a:rPr>
                      <m:t>¬</m:t>
                    </m:r>
                  </m:oMath>
                </a14:m>
                <a:r>
                  <a:rPr lang="en-US" sz="2000" b="1" i="1" dirty="0">
                    <a:solidFill>
                      <a:srgbClr val="FF0000"/>
                    </a:solidFill>
                    <a:latin typeface="Open Sans"/>
                  </a:rPr>
                  <a:t>p)</a:t>
                </a:r>
                <a:endParaRPr lang="en-US" sz="2000" b="1" dirty="0">
                  <a:solidFill>
                    <a:srgbClr val="FF0000"/>
                  </a:solidFill>
                  <a:latin typeface="Open Sans"/>
                </a:endParaRPr>
              </a:p>
              <a:p>
                <a:pPr>
                  <a:spcBef>
                    <a:spcPts val="800"/>
                  </a:spcBef>
                </a:pPr>
                <a:r>
                  <a:rPr lang="en-US" sz="2000" b="1" i="1" dirty="0">
                    <a:solidFill>
                      <a:schemeClr val="accent4">
                        <a:lumMod val="75000"/>
                      </a:schemeClr>
                    </a:solidFill>
                    <a:latin typeface="Open Sans"/>
                  </a:rPr>
                  <a:t>  </a:t>
                </a:r>
              </a:p>
            </p:txBody>
          </p:sp>
        </mc:Choice>
        <mc:Fallback>
          <p:sp>
            <p:nvSpPr>
              <p:cNvPr id="6" name="Rectangle 5">
                <a:extLst>
                  <a:ext uri="{FF2B5EF4-FFF2-40B4-BE49-F238E27FC236}">
                    <a16:creationId xmlns:a16="http://schemas.microsoft.com/office/drawing/2014/main" id="{6DDB14DC-2D63-47A1-B33F-DCAA3243D357}"/>
                  </a:ext>
                </a:extLst>
              </p:cNvPr>
              <p:cNvSpPr>
                <a:spLocks noRot="1" noChangeAspect="1" noMove="1" noResize="1" noEditPoints="1" noAdjustHandles="1" noChangeArrowheads="1" noChangeShapeType="1" noTextEdit="1"/>
              </p:cNvSpPr>
              <p:nvPr/>
            </p:nvSpPr>
            <p:spPr>
              <a:xfrm>
                <a:off x="1377345" y="2144519"/>
                <a:ext cx="9063440" cy="5221942"/>
              </a:xfrm>
              <a:prstGeom prst="rect">
                <a:avLst/>
              </a:prstGeom>
              <a:blipFill>
                <a:blip r:embed="rId3"/>
                <a:stretch>
                  <a:fillRect l="-740" t="-584"/>
                </a:stretch>
              </a:blipFill>
            </p:spPr>
            <p:txBody>
              <a:bodyPr/>
              <a:lstStyle/>
              <a:p>
                <a:r>
                  <a:rPr lang="en-US">
                    <a:noFill/>
                  </a:rPr>
                  <a:t> </a:t>
                </a:r>
              </a:p>
            </p:txBody>
          </p:sp>
        </mc:Fallback>
      </mc:AlternateContent>
    </p:spTree>
    <p:extLst>
      <p:ext uri="{BB962C8B-B14F-4D97-AF65-F5344CB8AC3E}">
        <p14:creationId xmlns:p14="http://schemas.microsoft.com/office/powerpoint/2010/main" val="140237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771232"/>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sz="3000" b="1" dirty="0">
                <a:solidFill>
                  <a:srgbClr val="0070C0"/>
                </a:solidFill>
                <a:latin typeface="Open Sans"/>
              </a:rPr>
              <a:t>Conditional Statements</a:t>
            </a:r>
            <a:br>
              <a:rPr lang="en-US" altLang="en-US" sz="3000" b="1" dirty="0">
                <a:solidFill>
                  <a:schemeClr val="accent1"/>
                </a:solidFill>
                <a:latin typeface="Open Sans" pitchFamily="-84" charset="0"/>
              </a:rPr>
            </a:br>
            <a:br>
              <a:rPr lang="en-US" altLang="en-US" sz="3000" b="1" dirty="0">
                <a:solidFill>
                  <a:schemeClr val="accent1"/>
                </a:solidFill>
                <a:latin typeface="Open Sans" pitchFamily="-84" charset="0"/>
              </a:rPr>
            </a:br>
            <a:endParaRPr lang="en-US" altLang="en-US" sz="3000" b="1" dirty="0">
              <a:solidFill>
                <a:schemeClr val="accent1"/>
              </a:solidFill>
              <a:latin typeface="Open Sans" pitchFamily="-84" charset="0"/>
            </a:endParaRP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DDB14DC-2D63-47A1-B33F-DCAA3243D357}"/>
                  </a:ext>
                </a:extLst>
              </p:cNvPr>
              <p:cNvSpPr/>
              <p:nvPr/>
            </p:nvSpPr>
            <p:spPr>
              <a:xfrm>
                <a:off x="1310845" y="2139598"/>
                <a:ext cx="9063440" cy="1938992"/>
              </a:xfrm>
              <a:prstGeom prst="rect">
                <a:avLst/>
              </a:prstGeom>
            </p:spPr>
            <p:txBody>
              <a:bodyPr wrap="square">
                <a:spAutoFit/>
              </a:bodyPr>
              <a:lstStyle/>
              <a:p>
                <a:pPr>
                  <a:spcBef>
                    <a:spcPts val="600"/>
                  </a:spcBef>
                </a:pPr>
                <a:r>
                  <a:rPr lang="en-US" sz="2000" dirty="0">
                    <a:latin typeface="Open Sans"/>
                  </a:rPr>
                  <a:t>There are three related conditional statements of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a:t>
                </a:r>
              </a:p>
              <a:p>
                <a:pPr marL="457200" indent="-457200">
                  <a:spcBef>
                    <a:spcPts val="600"/>
                  </a:spcBef>
                  <a:buAutoNum type="arabicPeriod"/>
                </a:pPr>
                <a:r>
                  <a:rPr lang="en-US" sz="2000" b="1" dirty="0">
                    <a:solidFill>
                      <a:srgbClr val="FF0000"/>
                    </a:solidFill>
                    <a:latin typeface="Open Sans"/>
                  </a:rPr>
                  <a:t>Converse</a:t>
                </a:r>
                <a:r>
                  <a:rPr lang="en-US" sz="2000" b="1" dirty="0">
                    <a:latin typeface="Open Sans"/>
                  </a:rPr>
                  <a:t>  : </a:t>
                </a:r>
                <a:r>
                  <a:rPr lang="en-US" sz="2000" i="1" dirty="0">
                    <a:latin typeface="Open Sans"/>
                  </a:rPr>
                  <a:t>q </a:t>
                </a:r>
                <a:r>
                  <a:rPr lang="en-US" sz="2000" dirty="0">
                    <a:latin typeface="Open Sans"/>
                  </a:rPr>
                  <a:t>→ </a:t>
                </a:r>
                <a:r>
                  <a:rPr lang="en-US" sz="2000" i="1" dirty="0">
                    <a:latin typeface="Open Sans"/>
                  </a:rPr>
                  <a:t>p</a:t>
                </a:r>
              </a:p>
              <a:p>
                <a:pPr marL="457200" indent="-457200">
                  <a:spcBef>
                    <a:spcPts val="600"/>
                  </a:spcBef>
                  <a:buFontTx/>
                  <a:buAutoNum type="arabicPeriod"/>
                </a:pPr>
                <a:r>
                  <a:rPr lang="en-US" sz="2000" b="1" dirty="0">
                    <a:solidFill>
                      <a:srgbClr val="FF0000"/>
                    </a:solidFill>
                    <a:latin typeface="Open Sans"/>
                  </a:rPr>
                  <a:t>Contrapositive</a:t>
                </a:r>
                <a:r>
                  <a:rPr lang="en-US" sz="2000" b="1" dirty="0">
                    <a:latin typeface="Open Sans"/>
                  </a:rPr>
                  <a:t>  : </a:t>
                </a:r>
                <a14:m>
                  <m:oMath xmlns:m="http://schemas.openxmlformats.org/officeDocument/2006/math">
                    <m:r>
                      <a:rPr lang="en-US" sz="2000" b="1" i="1" smtClean="0">
                        <a:solidFill>
                          <a:schemeClr val="tx1"/>
                        </a:solidFill>
                        <a:latin typeface="Cambria Math" panose="02040503050406030204" pitchFamily="18" charset="0"/>
                        <a:ea typeface="Cambria Math" panose="02040503050406030204" pitchFamily="18" charset="0"/>
                      </a:rPr>
                      <m:t>¬</m:t>
                    </m:r>
                  </m:oMath>
                </a14:m>
                <a:r>
                  <a:rPr lang="en-US" sz="2000" i="1" dirty="0">
                    <a:solidFill>
                      <a:schemeClr val="tx1"/>
                    </a:solidFill>
                    <a:latin typeface="Open Sans"/>
                  </a:rPr>
                  <a:t>q </a:t>
                </a:r>
                <a:r>
                  <a:rPr lang="en-US" sz="2000" dirty="0">
                    <a:solidFill>
                      <a:schemeClr val="tx1"/>
                    </a:solidFill>
                    <a:latin typeface="Open Sans"/>
                  </a:rPr>
                  <a:t>→ </a:t>
                </a:r>
                <a14:m>
                  <m:oMath xmlns:m="http://schemas.openxmlformats.org/officeDocument/2006/math">
                    <m:r>
                      <a:rPr lang="en-US" sz="2000" b="1" i="1">
                        <a:solidFill>
                          <a:schemeClr val="tx1"/>
                        </a:solidFill>
                        <a:latin typeface="Cambria Math" panose="02040503050406030204" pitchFamily="18" charset="0"/>
                        <a:ea typeface="Cambria Math" panose="02040503050406030204" pitchFamily="18" charset="0"/>
                      </a:rPr>
                      <m:t>¬</m:t>
                    </m:r>
                  </m:oMath>
                </a14:m>
                <a:r>
                  <a:rPr lang="en-US" sz="2000" i="1" dirty="0">
                    <a:solidFill>
                      <a:schemeClr val="tx1"/>
                    </a:solidFill>
                    <a:latin typeface="Open Sans"/>
                  </a:rPr>
                  <a:t>p</a:t>
                </a:r>
              </a:p>
              <a:p>
                <a:pPr marL="457200" indent="-457200">
                  <a:spcBef>
                    <a:spcPts val="600"/>
                  </a:spcBef>
                  <a:buAutoNum type="arabicPeriod"/>
                </a:pPr>
                <a:r>
                  <a:rPr lang="en-US" sz="2000" b="1" dirty="0">
                    <a:solidFill>
                      <a:srgbClr val="FF0000"/>
                    </a:solidFill>
                    <a:latin typeface="Open Sans"/>
                  </a:rPr>
                  <a:t>Inverse </a:t>
                </a:r>
                <a:r>
                  <a:rPr lang="en-US" sz="2000" b="1" dirty="0">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i="1" dirty="0">
                    <a:latin typeface="Open Sans"/>
                  </a:rPr>
                  <a:t>p </a:t>
                </a:r>
                <a:r>
                  <a:rPr lang="en-US" sz="2000" dirty="0">
                    <a:latin typeface="Open Sans"/>
                  </a:rPr>
                  <a:t>→</a:t>
                </a:r>
                <a:r>
                  <a:rPr lang="en-US" sz="2000" b="1" dirty="0">
                    <a:latin typeface="Open Sans"/>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i="1" dirty="0">
                    <a:latin typeface="Open Sans"/>
                  </a:rPr>
                  <a:t>q</a:t>
                </a:r>
                <a:endParaRPr lang="en-US" sz="2000" dirty="0">
                  <a:latin typeface="Open Sans"/>
                </a:endParaRPr>
              </a:p>
              <a:p>
                <a:pPr>
                  <a:spcBef>
                    <a:spcPts val="600"/>
                  </a:spcBef>
                </a:pPr>
                <a:endParaRPr lang="en-US" sz="2000" b="1" i="1" dirty="0">
                  <a:solidFill>
                    <a:schemeClr val="accent4">
                      <a:lumMod val="75000"/>
                    </a:schemeClr>
                  </a:solidFill>
                  <a:latin typeface="Open Sans"/>
                </a:endParaRPr>
              </a:p>
            </p:txBody>
          </p:sp>
        </mc:Choice>
        <mc:Fallback>
          <p:sp>
            <p:nvSpPr>
              <p:cNvPr id="6" name="Rectangle 5">
                <a:extLst>
                  <a:ext uri="{FF2B5EF4-FFF2-40B4-BE49-F238E27FC236}">
                    <a16:creationId xmlns:a16="http://schemas.microsoft.com/office/drawing/2014/main" id="{6DDB14DC-2D63-47A1-B33F-DCAA3243D357}"/>
                  </a:ext>
                </a:extLst>
              </p:cNvPr>
              <p:cNvSpPr>
                <a:spLocks noRot="1" noChangeAspect="1" noMove="1" noResize="1" noEditPoints="1" noAdjustHandles="1" noChangeArrowheads="1" noChangeShapeType="1" noTextEdit="1"/>
              </p:cNvSpPr>
              <p:nvPr/>
            </p:nvSpPr>
            <p:spPr>
              <a:xfrm>
                <a:off x="1310845" y="2139598"/>
                <a:ext cx="9063440" cy="1938992"/>
              </a:xfrm>
              <a:prstGeom prst="rect">
                <a:avLst/>
              </a:prstGeom>
              <a:blipFill>
                <a:blip r:embed="rId3"/>
                <a:stretch>
                  <a:fillRect l="-874" t="-157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4F7C47B-20DD-4933-8456-A8C1A5E51124}"/>
              </a:ext>
            </a:extLst>
          </p:cNvPr>
          <p:cNvSpPr/>
          <p:nvPr/>
        </p:nvSpPr>
        <p:spPr>
          <a:xfrm>
            <a:off x="1377345" y="3920827"/>
            <a:ext cx="9063440" cy="3642023"/>
          </a:xfrm>
          <a:prstGeom prst="rect">
            <a:avLst/>
          </a:prstGeom>
        </p:spPr>
        <p:txBody>
          <a:bodyPr wrap="square">
            <a:spAutoFit/>
          </a:bodyPr>
          <a:lstStyle/>
          <a:p>
            <a:pPr algn="just">
              <a:spcBef>
                <a:spcPts val="400"/>
              </a:spcBef>
            </a:pPr>
            <a:r>
              <a:rPr lang="en-US" sz="2000" b="1" dirty="0">
                <a:solidFill>
                  <a:schemeClr val="accent1"/>
                </a:solidFill>
                <a:latin typeface="Open Sans"/>
              </a:rPr>
              <a:t>Example :</a:t>
            </a:r>
          </a:p>
          <a:p>
            <a:pPr algn="just">
              <a:spcBef>
                <a:spcPts val="400"/>
              </a:spcBef>
            </a:pPr>
            <a:r>
              <a:rPr lang="en-US" sz="2000" dirty="0">
                <a:solidFill>
                  <a:srgbClr val="000000"/>
                </a:solidFill>
                <a:latin typeface="Open Sans"/>
              </a:rPr>
              <a:t>Find the contrapositive, the converse, and the inverse of the conditional statement</a:t>
            </a:r>
          </a:p>
          <a:p>
            <a:pPr algn="just">
              <a:spcBef>
                <a:spcPts val="400"/>
              </a:spcBef>
            </a:pPr>
            <a:r>
              <a:rPr lang="en-US" sz="2000" dirty="0">
                <a:solidFill>
                  <a:srgbClr val="000000"/>
                </a:solidFill>
                <a:latin typeface="Open Sans"/>
              </a:rPr>
              <a:t>                              “The home team wins whenever it is raining.”</a:t>
            </a:r>
          </a:p>
          <a:p>
            <a:pPr algn="just">
              <a:spcBef>
                <a:spcPts val="400"/>
              </a:spcBef>
            </a:pPr>
            <a:r>
              <a:rPr lang="en-US" sz="2000" b="1" dirty="0">
                <a:solidFill>
                  <a:schemeClr val="accent1"/>
                </a:solidFill>
                <a:latin typeface="Open Sans"/>
              </a:rPr>
              <a:t>Solution :</a:t>
            </a:r>
          </a:p>
          <a:p>
            <a:pPr algn="just">
              <a:spcBef>
                <a:spcPts val="400"/>
              </a:spcBef>
            </a:pPr>
            <a:r>
              <a:rPr lang="en-US" i="1" dirty="0">
                <a:latin typeface="Open Sans"/>
              </a:rPr>
              <a:t>   </a:t>
            </a:r>
            <a:r>
              <a:rPr lang="en-US" b="1" i="1" dirty="0">
                <a:solidFill>
                  <a:srgbClr val="FF0000"/>
                </a:solidFill>
                <a:latin typeface="Open Sans"/>
              </a:rPr>
              <a:t>p </a:t>
            </a:r>
            <a:r>
              <a:rPr lang="en-US" b="1" dirty="0">
                <a:solidFill>
                  <a:srgbClr val="FF0000"/>
                </a:solidFill>
                <a:latin typeface="Open Sans"/>
              </a:rPr>
              <a:t>→ </a:t>
            </a:r>
            <a:r>
              <a:rPr lang="en-US" b="1" i="1" dirty="0">
                <a:solidFill>
                  <a:srgbClr val="FF0000"/>
                </a:solidFill>
                <a:latin typeface="Open Sans"/>
              </a:rPr>
              <a:t>q : </a:t>
            </a:r>
            <a:r>
              <a:rPr lang="en-US" b="1" dirty="0">
                <a:solidFill>
                  <a:srgbClr val="FF0000"/>
                </a:solidFill>
                <a:latin typeface="Open Sans"/>
              </a:rPr>
              <a:t>“If it is raining, then the home team wins.”</a:t>
            </a:r>
          </a:p>
          <a:p>
            <a:pPr marL="457200" indent="-457200" algn="just">
              <a:spcBef>
                <a:spcPts val="400"/>
              </a:spcBef>
              <a:buFont typeface="+mj-lt"/>
              <a:buAutoNum type="arabicPeriod"/>
            </a:pPr>
            <a:r>
              <a:rPr lang="en-US" dirty="0">
                <a:latin typeface="Open Sans"/>
              </a:rPr>
              <a:t>Contrapositive : “If the home team does not win, then it is not raining.”</a:t>
            </a:r>
          </a:p>
          <a:p>
            <a:pPr marL="457200" indent="-457200" algn="just">
              <a:spcBef>
                <a:spcPts val="400"/>
              </a:spcBef>
              <a:buFont typeface="+mj-lt"/>
              <a:buAutoNum type="arabicPeriod"/>
            </a:pPr>
            <a:r>
              <a:rPr lang="en-US" dirty="0">
                <a:latin typeface="Open Sans"/>
              </a:rPr>
              <a:t>Converse : “If the home team wins, then it is raining.”</a:t>
            </a:r>
          </a:p>
          <a:p>
            <a:pPr marL="457200" indent="-457200" algn="just">
              <a:spcBef>
                <a:spcPts val="400"/>
              </a:spcBef>
              <a:buFont typeface="+mj-lt"/>
              <a:buAutoNum type="arabicPeriod"/>
            </a:pPr>
            <a:r>
              <a:rPr lang="en-US" dirty="0">
                <a:latin typeface="Open Sans"/>
              </a:rPr>
              <a:t>Inverse : “If it is not raining, then the home team does not win.”</a:t>
            </a:r>
          </a:p>
          <a:p>
            <a:pPr algn="just">
              <a:spcBef>
                <a:spcPts val="400"/>
              </a:spcBef>
            </a:pPr>
            <a:endParaRPr lang="en-US" sz="2000" b="1" dirty="0">
              <a:solidFill>
                <a:schemeClr val="accent1"/>
              </a:solidFill>
              <a:latin typeface="Open Sans"/>
            </a:endParaRPr>
          </a:p>
        </p:txBody>
      </p:sp>
    </p:spTree>
    <p:extLst>
      <p:ext uri="{BB962C8B-B14F-4D97-AF65-F5344CB8AC3E}">
        <p14:creationId xmlns:p14="http://schemas.microsoft.com/office/powerpoint/2010/main" val="1071712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771232"/>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sz="3000" b="1" dirty="0">
                <a:solidFill>
                  <a:srgbClr val="0070C0"/>
                </a:solidFill>
                <a:latin typeface="Open Sans"/>
              </a:rPr>
              <a:t>Biconditional Statements</a:t>
            </a:r>
            <a:br>
              <a:rPr lang="en-US" altLang="en-US" sz="3000" b="1" dirty="0">
                <a:solidFill>
                  <a:srgbClr val="0070C0"/>
                </a:solidFill>
                <a:latin typeface="Open Sans" pitchFamily="-84" charset="0"/>
              </a:rPr>
            </a:br>
            <a:br>
              <a:rPr lang="en-US" altLang="en-US" sz="3000" b="1" dirty="0">
                <a:solidFill>
                  <a:srgbClr val="0070C0"/>
                </a:solidFill>
                <a:latin typeface="Open Sans" pitchFamily="-84" charset="0"/>
              </a:rPr>
            </a:br>
            <a:endParaRPr lang="en-US" altLang="en-US" sz="3000" b="1" dirty="0">
              <a:solidFill>
                <a:srgbClr val="0070C0"/>
              </a:solidFill>
              <a:latin typeface="Open Sans" pitchFamily="-84" charset="0"/>
            </a:endParaRPr>
          </a:p>
        </p:txBody>
      </p:sp>
      <p:sp>
        <p:nvSpPr>
          <p:cNvPr id="11267" name="Rectangle 5">
            <a:extLst>
              <a:ext uri="{FF2B5EF4-FFF2-40B4-BE49-F238E27FC236}">
                <a16:creationId xmlns:a16="http://schemas.microsoft.com/office/drawing/2014/main" id="{58905F51-5614-4EF7-BCED-B99B8F6EFD73}"/>
              </a:ext>
            </a:extLst>
          </p:cNvPr>
          <p:cNvSpPr>
            <a:spLocks noChangeArrowheads="1"/>
          </p:cNvSpPr>
          <p:nvPr/>
        </p:nvSpPr>
        <p:spPr bwMode="auto">
          <a:xfrm>
            <a:off x="1377487" y="2374135"/>
            <a:ext cx="9010997" cy="1769715"/>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just">
              <a:spcBef>
                <a:spcPts val="600"/>
              </a:spcBef>
              <a:defRPr/>
            </a:pPr>
            <a:r>
              <a:rPr lang="en-US" sz="2000" b="1" dirty="0">
                <a:solidFill>
                  <a:schemeClr val="accent1"/>
                </a:solidFill>
                <a:latin typeface="Open Sans"/>
              </a:rPr>
              <a:t>Definition 6 </a:t>
            </a:r>
            <a:r>
              <a:rPr lang="en-US" altLang="en-US" sz="2000" b="1" dirty="0">
                <a:solidFill>
                  <a:schemeClr val="accent1"/>
                </a:solidFill>
                <a:latin typeface="Open Sans"/>
              </a:rPr>
              <a:t>:</a:t>
            </a:r>
          </a:p>
          <a:p>
            <a:pPr algn="just">
              <a:spcBef>
                <a:spcPts val="600"/>
              </a:spcBef>
            </a:pPr>
            <a:r>
              <a:rPr lang="en-US" dirty="0">
                <a:latin typeface="Open Sans"/>
              </a:rPr>
              <a:t>Let </a:t>
            </a:r>
            <a:r>
              <a:rPr lang="en-US" i="1" dirty="0">
                <a:latin typeface="Open Sans"/>
              </a:rPr>
              <a:t>p </a:t>
            </a:r>
            <a:r>
              <a:rPr lang="en-US" dirty="0">
                <a:latin typeface="Open Sans"/>
              </a:rPr>
              <a:t>and </a:t>
            </a:r>
            <a:r>
              <a:rPr lang="en-US" i="1" dirty="0">
                <a:latin typeface="Open Sans"/>
              </a:rPr>
              <a:t>q </a:t>
            </a:r>
            <a:r>
              <a:rPr lang="en-US" dirty="0">
                <a:latin typeface="Open Sans"/>
              </a:rPr>
              <a:t>be propositions. The </a:t>
            </a:r>
            <a:r>
              <a:rPr lang="en-US" b="1" i="1" dirty="0">
                <a:solidFill>
                  <a:srgbClr val="FF0000"/>
                </a:solidFill>
                <a:latin typeface="Open Sans"/>
              </a:rPr>
              <a:t>biconditional statement </a:t>
            </a:r>
            <a:r>
              <a:rPr lang="en-US" i="1" dirty="0">
                <a:latin typeface="Open Sans"/>
              </a:rPr>
              <a:t>p </a:t>
            </a:r>
            <a:r>
              <a:rPr lang="en-US" dirty="0">
                <a:latin typeface="Open Sans"/>
              </a:rPr>
              <a:t>↔ </a:t>
            </a:r>
            <a:r>
              <a:rPr lang="en-US" i="1" dirty="0">
                <a:latin typeface="Open Sans"/>
              </a:rPr>
              <a:t>q </a:t>
            </a:r>
            <a:r>
              <a:rPr lang="en-US" dirty="0">
                <a:latin typeface="Open Sans"/>
              </a:rPr>
              <a:t>is the proposition “</a:t>
            </a:r>
            <a:r>
              <a:rPr lang="en-US" i="1" dirty="0">
                <a:latin typeface="Open Sans"/>
              </a:rPr>
              <a:t>p </a:t>
            </a:r>
            <a:r>
              <a:rPr lang="en-US" dirty="0">
                <a:latin typeface="Open Sans"/>
              </a:rPr>
              <a:t>if and only if </a:t>
            </a:r>
            <a:r>
              <a:rPr lang="en-US" i="1" dirty="0">
                <a:latin typeface="Open Sans"/>
              </a:rPr>
              <a:t>q</a:t>
            </a:r>
            <a:r>
              <a:rPr lang="en-US" dirty="0">
                <a:latin typeface="Open Sans"/>
              </a:rPr>
              <a:t>.” The biconditional statement </a:t>
            </a:r>
            <a:r>
              <a:rPr lang="en-US" i="1" dirty="0">
                <a:latin typeface="Open Sans"/>
              </a:rPr>
              <a:t>p </a:t>
            </a:r>
            <a:r>
              <a:rPr lang="en-US" dirty="0">
                <a:latin typeface="Open Sans"/>
              </a:rPr>
              <a:t>↔ </a:t>
            </a:r>
            <a:r>
              <a:rPr lang="en-US" i="1" dirty="0">
                <a:latin typeface="Open Sans"/>
              </a:rPr>
              <a:t>q </a:t>
            </a:r>
            <a:r>
              <a:rPr lang="en-US" dirty="0">
                <a:latin typeface="Open Sans"/>
              </a:rPr>
              <a:t>is true when </a:t>
            </a:r>
            <a:r>
              <a:rPr lang="en-US" i="1" dirty="0">
                <a:latin typeface="Open Sans"/>
              </a:rPr>
              <a:t>p </a:t>
            </a:r>
            <a:r>
              <a:rPr lang="en-US" dirty="0">
                <a:latin typeface="Open Sans"/>
              </a:rPr>
              <a:t>and </a:t>
            </a:r>
            <a:r>
              <a:rPr lang="en-US" i="1" dirty="0">
                <a:latin typeface="Open Sans"/>
              </a:rPr>
              <a:t>q </a:t>
            </a:r>
            <a:r>
              <a:rPr lang="en-US" dirty="0">
                <a:latin typeface="Open Sans"/>
              </a:rPr>
              <a:t>have the same truth values, and is false otherwise. Biconditional statements are also called </a:t>
            </a:r>
            <a:r>
              <a:rPr lang="en-US" i="1" dirty="0">
                <a:latin typeface="Open Sans"/>
              </a:rPr>
              <a:t>bi-implications</a:t>
            </a:r>
            <a:r>
              <a:rPr lang="en-US" dirty="0">
                <a:latin typeface="Open Sans"/>
              </a:rPr>
              <a:t>.</a:t>
            </a:r>
            <a:endParaRPr lang="en-US" altLang="en-US" sz="2000" dirty="0">
              <a:latin typeface="Open Sans"/>
            </a:endParaRPr>
          </a:p>
        </p:txBody>
      </p:sp>
      <p:sp>
        <p:nvSpPr>
          <p:cNvPr id="9" name="TextBox 3">
            <a:extLst>
              <a:ext uri="{FF2B5EF4-FFF2-40B4-BE49-F238E27FC236}">
                <a16:creationId xmlns:a16="http://schemas.microsoft.com/office/drawing/2014/main" id="{A50433F1-9B73-4939-B18E-4083B43CAC75}"/>
              </a:ext>
            </a:extLst>
          </p:cNvPr>
          <p:cNvSpPr txBox="1">
            <a:spLocks noChangeArrowheads="1"/>
          </p:cNvSpPr>
          <p:nvPr/>
        </p:nvSpPr>
        <p:spPr bwMode="auto">
          <a:xfrm>
            <a:off x="474588" y="4677642"/>
            <a:ext cx="510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b="1" u="sng" dirty="0">
                <a:solidFill>
                  <a:srgbClr val="FF0000"/>
                </a:solidFill>
                <a:latin typeface="Open Sans"/>
              </a:rPr>
              <a:t>Biconditional Statement</a:t>
            </a:r>
            <a:endParaRPr lang="en-US" altLang="en-US" sz="2200" b="1" u="sng" dirty="0">
              <a:solidFill>
                <a:srgbClr val="0070C0"/>
              </a:solidFill>
              <a:latin typeface="Open Sans"/>
            </a:endParaRPr>
          </a:p>
        </p:txBody>
      </p:sp>
      <p:sp>
        <p:nvSpPr>
          <p:cNvPr id="3" name="Rectangle 2">
            <a:extLst>
              <a:ext uri="{FF2B5EF4-FFF2-40B4-BE49-F238E27FC236}">
                <a16:creationId xmlns:a16="http://schemas.microsoft.com/office/drawing/2014/main" id="{B15303A0-06A7-46CB-9B83-6DA7B9D98307}"/>
              </a:ext>
            </a:extLst>
          </p:cNvPr>
          <p:cNvSpPr/>
          <p:nvPr/>
        </p:nvSpPr>
        <p:spPr>
          <a:xfrm>
            <a:off x="5029238" y="4705202"/>
            <a:ext cx="5659400" cy="2354491"/>
          </a:xfrm>
          <a:prstGeom prst="rect">
            <a:avLst/>
          </a:prstGeom>
        </p:spPr>
        <p:txBody>
          <a:bodyPr wrap="square">
            <a:spAutoFit/>
          </a:bodyPr>
          <a:lstStyle/>
          <a:p>
            <a:r>
              <a:rPr lang="en-US" sz="2000" b="1" dirty="0">
                <a:solidFill>
                  <a:srgbClr val="FF0000"/>
                </a:solidFill>
                <a:latin typeface="Open Sans"/>
              </a:rPr>
              <a:t>Ways </a:t>
            </a:r>
            <a:r>
              <a:rPr lang="en-US" b="1" dirty="0">
                <a:solidFill>
                  <a:srgbClr val="FF0000"/>
                </a:solidFill>
                <a:latin typeface="Open Sans"/>
              </a:rPr>
              <a:t>to express this Biconditional statement:</a:t>
            </a:r>
          </a:p>
          <a:p>
            <a:endParaRPr lang="en-US" b="1" dirty="0">
              <a:solidFill>
                <a:srgbClr val="FF0000"/>
              </a:solidFill>
              <a:latin typeface="Open Sans"/>
            </a:endParaRPr>
          </a:p>
          <a:p>
            <a:r>
              <a:rPr lang="en-US" dirty="0"/>
              <a:t>“</a:t>
            </a:r>
            <a:r>
              <a:rPr lang="en-US" i="1" dirty="0"/>
              <a:t>p </a:t>
            </a:r>
            <a:r>
              <a:rPr lang="en-US" dirty="0"/>
              <a:t>is necessary and sufficient for </a:t>
            </a:r>
            <a:r>
              <a:rPr lang="en-US" i="1" dirty="0"/>
              <a:t>q</a:t>
            </a:r>
            <a:r>
              <a:rPr lang="en-US" dirty="0"/>
              <a:t>”</a:t>
            </a:r>
          </a:p>
          <a:p>
            <a:r>
              <a:rPr lang="en-US" dirty="0"/>
              <a:t>“if </a:t>
            </a:r>
            <a:r>
              <a:rPr lang="en-US" i="1" dirty="0"/>
              <a:t>p </a:t>
            </a:r>
            <a:r>
              <a:rPr lang="en-US" dirty="0"/>
              <a:t>then </a:t>
            </a:r>
            <a:r>
              <a:rPr lang="en-US" i="1" dirty="0"/>
              <a:t>q</a:t>
            </a:r>
            <a:r>
              <a:rPr lang="en-US" dirty="0"/>
              <a:t>, and conversely”</a:t>
            </a:r>
          </a:p>
          <a:p>
            <a:r>
              <a:rPr lang="en-US" dirty="0"/>
              <a:t>“</a:t>
            </a:r>
            <a:r>
              <a:rPr lang="en-US" i="1" dirty="0"/>
              <a:t>p </a:t>
            </a:r>
            <a:r>
              <a:rPr lang="en-US" dirty="0" err="1"/>
              <a:t>iff</a:t>
            </a:r>
            <a:r>
              <a:rPr lang="en-US" dirty="0"/>
              <a:t> </a:t>
            </a:r>
            <a:r>
              <a:rPr lang="en-US" i="1" dirty="0"/>
              <a:t>q</a:t>
            </a:r>
            <a:r>
              <a:rPr lang="en-US" dirty="0"/>
              <a:t>.” </a:t>
            </a:r>
          </a:p>
          <a:p>
            <a:r>
              <a:rPr lang="en-US" dirty="0"/>
              <a:t>“</a:t>
            </a:r>
            <a:r>
              <a:rPr lang="en-US" i="1" dirty="0"/>
              <a:t>p </a:t>
            </a:r>
            <a:r>
              <a:rPr lang="en-US" dirty="0"/>
              <a:t>exactly when </a:t>
            </a:r>
            <a:r>
              <a:rPr lang="en-US" i="1" dirty="0"/>
              <a:t>q</a:t>
            </a:r>
            <a:r>
              <a:rPr lang="en-US" dirty="0"/>
              <a:t>.”</a:t>
            </a:r>
            <a:endParaRPr lang="en-US" sz="2000" dirty="0">
              <a:latin typeface="Open Sans"/>
            </a:endParaRPr>
          </a:p>
        </p:txBody>
      </p:sp>
      <p:pic>
        <p:nvPicPr>
          <p:cNvPr id="4" name="Picture 3">
            <a:extLst>
              <a:ext uri="{FF2B5EF4-FFF2-40B4-BE49-F238E27FC236}">
                <a16:creationId xmlns:a16="http://schemas.microsoft.com/office/drawing/2014/main" id="{C39EF4CE-A1AC-4463-AFA3-A68323875F56}"/>
              </a:ext>
            </a:extLst>
          </p:cNvPr>
          <p:cNvPicPr>
            <a:picLocks noChangeAspect="1"/>
          </p:cNvPicPr>
          <p:nvPr/>
        </p:nvPicPr>
        <p:blipFill>
          <a:blip r:embed="rId3"/>
          <a:stretch>
            <a:fillRect/>
          </a:stretch>
        </p:blipFill>
        <p:spPr>
          <a:xfrm>
            <a:off x="1355011" y="5154098"/>
            <a:ext cx="3366618" cy="2121037"/>
          </a:xfrm>
          <a:prstGeom prst="rect">
            <a:avLst/>
          </a:prstGeom>
        </p:spPr>
      </p:pic>
    </p:spTree>
    <p:extLst>
      <p:ext uri="{BB962C8B-B14F-4D97-AF65-F5344CB8AC3E}">
        <p14:creationId xmlns:p14="http://schemas.microsoft.com/office/powerpoint/2010/main" val="2144309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1214938"/>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sz="3000" b="1" dirty="0">
                <a:solidFill>
                  <a:srgbClr val="0070C0"/>
                </a:solidFill>
                <a:latin typeface="Open Sans"/>
              </a:rPr>
              <a:t>Biconditional Statements</a:t>
            </a:r>
            <a:br>
              <a:rPr lang="en-US" altLang="en-US" sz="3000" b="1" dirty="0">
                <a:solidFill>
                  <a:schemeClr val="accent1"/>
                </a:solidFill>
                <a:latin typeface="Open Sans" pitchFamily="-84" charset="0"/>
              </a:rPr>
            </a:br>
            <a:br>
              <a:rPr lang="en-US" altLang="en-US" sz="3000" b="1" dirty="0">
                <a:solidFill>
                  <a:schemeClr val="accent1"/>
                </a:solidFill>
                <a:latin typeface="Open Sans" pitchFamily="-84" charset="0"/>
              </a:rPr>
            </a:br>
            <a:endParaRPr lang="en-US" altLang="en-US" sz="3000" b="1" dirty="0">
              <a:solidFill>
                <a:schemeClr val="accent1"/>
              </a:solidFill>
              <a:latin typeface="Open Sans" pitchFamily="-84" charset="0"/>
            </a:endParaRPr>
          </a:p>
        </p:txBody>
      </p:sp>
      <p:sp>
        <p:nvSpPr>
          <p:cNvPr id="6" name="Rectangle 5">
            <a:extLst>
              <a:ext uri="{FF2B5EF4-FFF2-40B4-BE49-F238E27FC236}">
                <a16:creationId xmlns:a16="http://schemas.microsoft.com/office/drawing/2014/main" id="{6DDB14DC-2D63-47A1-B33F-DCAA3243D357}"/>
              </a:ext>
            </a:extLst>
          </p:cNvPr>
          <p:cNvSpPr/>
          <p:nvPr/>
        </p:nvSpPr>
        <p:spPr>
          <a:xfrm>
            <a:off x="1377345" y="2244272"/>
            <a:ext cx="9063440" cy="4862870"/>
          </a:xfrm>
          <a:prstGeom prst="rect">
            <a:avLst/>
          </a:prstGeom>
        </p:spPr>
        <p:txBody>
          <a:bodyPr wrap="square">
            <a:spAutoFit/>
          </a:bodyPr>
          <a:lstStyle/>
          <a:p>
            <a:pPr>
              <a:spcBef>
                <a:spcPts val="600"/>
              </a:spcBef>
            </a:pPr>
            <a:r>
              <a:rPr lang="en-US" sz="2000" b="1" dirty="0">
                <a:solidFill>
                  <a:schemeClr val="accent1"/>
                </a:solidFill>
                <a:latin typeface="Open Sans"/>
              </a:rPr>
              <a:t>Example</a:t>
            </a:r>
            <a:r>
              <a:rPr lang="en-US" sz="2000" dirty="0">
                <a:solidFill>
                  <a:srgbClr val="000000"/>
                </a:solidFill>
                <a:latin typeface="Open Sans"/>
              </a:rPr>
              <a:t> : </a:t>
            </a:r>
            <a:r>
              <a:rPr lang="en-US" sz="2000" dirty="0">
                <a:latin typeface="Open Sans"/>
              </a:rPr>
              <a:t>Let </a:t>
            </a:r>
          </a:p>
          <a:p>
            <a:pPr>
              <a:spcBef>
                <a:spcPts val="600"/>
              </a:spcBef>
            </a:pPr>
            <a:r>
              <a:rPr lang="en-US" sz="2000" i="1" dirty="0">
                <a:latin typeface="Open Sans"/>
              </a:rPr>
              <a:t>p </a:t>
            </a:r>
            <a:r>
              <a:rPr lang="en-US" sz="2000" dirty="0">
                <a:latin typeface="Open Sans"/>
              </a:rPr>
              <a:t>: “You can take the flight,” and</a:t>
            </a:r>
          </a:p>
          <a:p>
            <a:pPr>
              <a:spcBef>
                <a:spcPts val="600"/>
              </a:spcBef>
            </a:pPr>
            <a:r>
              <a:rPr lang="en-US" sz="2000" i="1" dirty="0">
                <a:latin typeface="Open Sans"/>
              </a:rPr>
              <a:t>q : </a:t>
            </a:r>
            <a:r>
              <a:rPr lang="en-US" sz="2000" dirty="0">
                <a:latin typeface="Open Sans"/>
              </a:rPr>
              <a:t>“You buy a ticket.”</a:t>
            </a:r>
          </a:p>
          <a:p>
            <a:pPr>
              <a:spcBef>
                <a:spcPts val="600"/>
              </a:spcBef>
            </a:pPr>
            <a:r>
              <a:rPr lang="en-US" sz="2000" dirty="0">
                <a:latin typeface="Open Sans"/>
              </a:rPr>
              <a:t>Then </a:t>
            </a:r>
          </a:p>
          <a:p>
            <a:pPr>
              <a:spcBef>
                <a:spcPts val="600"/>
              </a:spcBef>
            </a:pP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“You can take the flight if and only if you buy a ticket.”</a:t>
            </a:r>
          </a:p>
          <a:p>
            <a:pPr>
              <a:spcBef>
                <a:spcPts val="600"/>
              </a:spcBef>
            </a:pPr>
            <a:endParaRPr lang="en-US" sz="2000" b="1" i="1" dirty="0">
              <a:solidFill>
                <a:schemeClr val="accent4">
                  <a:lumMod val="75000"/>
                </a:schemeClr>
              </a:solidFill>
              <a:latin typeface="Open Sans"/>
            </a:endParaRPr>
          </a:p>
          <a:p>
            <a:pPr>
              <a:spcBef>
                <a:spcPts val="600"/>
              </a:spcBef>
            </a:pPr>
            <a:r>
              <a:rPr lang="en-US" sz="2000" b="1" dirty="0">
                <a:solidFill>
                  <a:srgbClr val="FF0000"/>
                </a:solidFill>
                <a:latin typeface="Open Sans"/>
              </a:rPr>
              <a:t>This statement is true if :</a:t>
            </a:r>
          </a:p>
          <a:p>
            <a:pPr>
              <a:spcBef>
                <a:spcPts val="600"/>
              </a:spcBef>
            </a:pPr>
            <a:r>
              <a:rPr lang="en-US" sz="2000" dirty="0">
                <a:latin typeface="Open Sans"/>
              </a:rPr>
              <a:t>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are either both true or both false, that is, if you buy a ticket and</a:t>
            </a:r>
          </a:p>
          <a:p>
            <a:pPr>
              <a:spcBef>
                <a:spcPts val="600"/>
              </a:spcBef>
            </a:pPr>
            <a:r>
              <a:rPr lang="en-US" sz="2000" dirty="0">
                <a:latin typeface="Open Sans"/>
              </a:rPr>
              <a:t>can take the flight or if you do not buy a ticket and you cannot take the flight. </a:t>
            </a:r>
          </a:p>
          <a:p>
            <a:pPr>
              <a:spcBef>
                <a:spcPts val="600"/>
              </a:spcBef>
            </a:pPr>
            <a:r>
              <a:rPr lang="en-US" sz="2000" b="1" dirty="0">
                <a:solidFill>
                  <a:srgbClr val="FF0000"/>
                </a:solidFill>
                <a:latin typeface="Open Sans"/>
              </a:rPr>
              <a:t>It is false when : </a:t>
            </a:r>
          </a:p>
          <a:p>
            <a:pPr>
              <a:spcBef>
                <a:spcPts val="600"/>
              </a:spcBef>
            </a:pPr>
            <a:r>
              <a:rPr lang="en-US" sz="2000" dirty="0">
                <a:latin typeface="Open Sans"/>
              </a:rPr>
              <a:t>you do not buy a ticket, but you can take the flight (such as when you get a free trip) and when you buy a ticket but you cannot take the flight (such as when the airline bumps you).</a:t>
            </a:r>
            <a:endParaRPr lang="en-US" sz="2000" b="1" i="1" dirty="0">
              <a:solidFill>
                <a:schemeClr val="accent4">
                  <a:lumMod val="75000"/>
                </a:schemeClr>
              </a:solidFill>
              <a:latin typeface="Open Sans"/>
            </a:endParaRPr>
          </a:p>
        </p:txBody>
      </p:sp>
    </p:spTree>
    <p:extLst>
      <p:ext uri="{BB962C8B-B14F-4D97-AF65-F5344CB8AC3E}">
        <p14:creationId xmlns:p14="http://schemas.microsoft.com/office/powerpoint/2010/main" val="3074598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A4EE-83CD-4698-9E71-F2EBFD31785F}"/>
              </a:ext>
            </a:extLst>
          </p:cNvPr>
          <p:cNvSpPr>
            <a:spLocks noGrp="1"/>
          </p:cNvSpPr>
          <p:nvPr>
            <p:ph type="title"/>
          </p:nvPr>
        </p:nvSpPr>
        <p:spPr/>
        <p:txBody>
          <a:bodyPr/>
          <a:lstStyle/>
          <a:p>
            <a:r>
              <a:rPr lang="en-US" sz="3000" dirty="0">
                <a:solidFill>
                  <a:schemeClr val="accent1"/>
                </a:solidFill>
                <a:latin typeface="Open Sans"/>
              </a:rPr>
              <a:t>Truth Tables of Compound Propositions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E6F5139-DDAA-49FF-9CEF-050D4066605E}"/>
                  </a:ext>
                </a:extLst>
              </p:cNvPr>
              <p:cNvSpPr/>
              <p:nvPr/>
            </p:nvSpPr>
            <p:spPr>
              <a:xfrm>
                <a:off x="1276351" y="2259609"/>
                <a:ext cx="8705850" cy="1220847"/>
              </a:xfrm>
              <a:prstGeom prst="rect">
                <a:avLst/>
              </a:prstGeom>
            </p:spPr>
            <p:txBody>
              <a:bodyPr wrap="square">
                <a:spAutoFit/>
              </a:bodyPr>
              <a:lstStyle/>
              <a:p>
                <a:pPr>
                  <a:spcBef>
                    <a:spcPts val="800"/>
                  </a:spcBef>
                </a:pPr>
                <a:r>
                  <a:rPr lang="en-US" sz="2000" b="1" dirty="0">
                    <a:solidFill>
                      <a:schemeClr val="accent1"/>
                    </a:solidFill>
                    <a:latin typeface="Open Sans"/>
                  </a:rPr>
                  <a:t>Example :  </a:t>
                </a:r>
              </a:p>
              <a:p>
                <a:pPr>
                  <a:spcBef>
                    <a:spcPts val="800"/>
                  </a:spcBef>
                </a:pPr>
                <a:r>
                  <a:rPr lang="en-US" sz="2000" dirty="0">
                    <a:solidFill>
                      <a:srgbClr val="000000"/>
                    </a:solidFill>
                    <a:latin typeface="Open Sans"/>
                  </a:rPr>
                  <a:t>Construct the truth table of the compound proposition</a:t>
                </a:r>
              </a:p>
              <a:p>
                <a:pPr>
                  <a:spcBef>
                    <a:spcPts val="800"/>
                  </a:spcBef>
                </a:pPr>
                <a:r>
                  <a:rPr lang="en-US" sz="2000" dirty="0">
                    <a:solidFill>
                      <a:srgbClr val="000000"/>
                    </a:solidFill>
                    <a:latin typeface="Open Sans"/>
                  </a:rPr>
                  <a:t>                                (</a:t>
                </a:r>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a:t>
                </a:r>
                <a:r>
                  <a:rPr lang="en-US" sz="2000" dirty="0">
                    <a:solidFill>
                      <a:srgbClr val="000000"/>
                    </a:solidFill>
                    <a:latin typeface="Open Sans"/>
                  </a:rPr>
                  <a:t>) → (</a:t>
                </a:r>
                <a:r>
                  <a:rPr lang="en-US" sz="2000" i="1" dirty="0">
                    <a:solidFill>
                      <a:srgbClr val="000000"/>
                    </a:solidFill>
                    <a:latin typeface="Open Sans"/>
                  </a:rPr>
                  <a:t>p </a:t>
                </a:r>
                <a:r>
                  <a:rPr lang="en-US" sz="2000" dirty="0">
                    <a:solidFill>
                      <a:srgbClr val="000000"/>
                    </a:solidFill>
                    <a:latin typeface="Open Sans"/>
                  </a:rPr>
                  <a:t>∧ </a:t>
                </a:r>
                <a:r>
                  <a:rPr lang="en-US" sz="2000" i="1" dirty="0">
                    <a:solidFill>
                      <a:srgbClr val="000000"/>
                    </a:solidFill>
                    <a:latin typeface="Open Sans"/>
                  </a:rPr>
                  <a:t>q</a:t>
                </a:r>
                <a:r>
                  <a:rPr lang="en-US" sz="2000" dirty="0">
                    <a:solidFill>
                      <a:srgbClr val="000000"/>
                    </a:solidFill>
                    <a:latin typeface="Open Sans"/>
                  </a:rPr>
                  <a:t>)</a:t>
                </a:r>
                <a:endParaRPr lang="en-US" sz="2000" dirty="0">
                  <a:latin typeface="Open Sans"/>
                </a:endParaRPr>
              </a:p>
            </p:txBody>
          </p:sp>
        </mc:Choice>
        <mc:Fallback xmlns="">
          <p:sp>
            <p:nvSpPr>
              <p:cNvPr id="4" name="Rectangle 3">
                <a:extLst>
                  <a:ext uri="{FF2B5EF4-FFF2-40B4-BE49-F238E27FC236}">
                    <a16:creationId xmlns:a16="http://schemas.microsoft.com/office/drawing/2014/main" id="{DE6F5139-DDAA-49FF-9CEF-050D4066605E}"/>
                  </a:ext>
                </a:extLst>
              </p:cNvPr>
              <p:cNvSpPr>
                <a:spLocks noRot="1" noChangeAspect="1" noMove="1" noResize="1" noEditPoints="1" noAdjustHandles="1" noChangeArrowheads="1" noChangeShapeType="1" noTextEdit="1"/>
              </p:cNvSpPr>
              <p:nvPr/>
            </p:nvSpPr>
            <p:spPr>
              <a:xfrm>
                <a:off x="1276351" y="2259609"/>
                <a:ext cx="8705850" cy="1220847"/>
              </a:xfrm>
              <a:prstGeom prst="rect">
                <a:avLst/>
              </a:prstGeom>
              <a:blipFill>
                <a:blip r:embed="rId2"/>
                <a:stretch>
                  <a:fillRect l="-700" t="-2500" b="-85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8EF9511-0E58-4D05-91B4-2ABF95B40A91}"/>
              </a:ext>
            </a:extLst>
          </p:cNvPr>
          <p:cNvPicPr>
            <a:picLocks noChangeAspect="1"/>
          </p:cNvPicPr>
          <p:nvPr/>
        </p:nvPicPr>
        <p:blipFill>
          <a:blip r:embed="rId3"/>
          <a:stretch>
            <a:fillRect/>
          </a:stretch>
        </p:blipFill>
        <p:spPr>
          <a:xfrm>
            <a:off x="1771650" y="4330045"/>
            <a:ext cx="8077200" cy="2623205"/>
          </a:xfrm>
          <a:prstGeom prst="rect">
            <a:avLst/>
          </a:prstGeom>
        </p:spPr>
      </p:pic>
      <p:sp>
        <p:nvSpPr>
          <p:cNvPr id="6" name="Rectangle 5">
            <a:extLst>
              <a:ext uri="{FF2B5EF4-FFF2-40B4-BE49-F238E27FC236}">
                <a16:creationId xmlns:a16="http://schemas.microsoft.com/office/drawing/2014/main" id="{61DB2732-72E6-4C22-8E08-FE1687CC5D26}"/>
              </a:ext>
            </a:extLst>
          </p:cNvPr>
          <p:cNvSpPr/>
          <p:nvPr/>
        </p:nvSpPr>
        <p:spPr>
          <a:xfrm>
            <a:off x="1276351" y="3350538"/>
            <a:ext cx="1407758" cy="400110"/>
          </a:xfrm>
          <a:prstGeom prst="rect">
            <a:avLst/>
          </a:prstGeom>
        </p:spPr>
        <p:txBody>
          <a:bodyPr wrap="none">
            <a:spAutoFit/>
          </a:bodyPr>
          <a:lstStyle/>
          <a:p>
            <a:pPr>
              <a:spcBef>
                <a:spcPts val="800"/>
              </a:spcBef>
            </a:pPr>
            <a:r>
              <a:rPr lang="en-US" sz="2000" b="1" dirty="0">
                <a:solidFill>
                  <a:schemeClr val="accent1"/>
                </a:solidFill>
                <a:latin typeface="Open Sans"/>
              </a:rPr>
              <a:t>Solution : </a:t>
            </a:r>
          </a:p>
        </p:txBody>
      </p:sp>
      <p:cxnSp>
        <p:nvCxnSpPr>
          <p:cNvPr id="7" name="Straight Arrow Connector 6">
            <a:extLst>
              <a:ext uri="{FF2B5EF4-FFF2-40B4-BE49-F238E27FC236}">
                <a16:creationId xmlns:a16="http://schemas.microsoft.com/office/drawing/2014/main" id="{68904557-58CD-4160-BAFF-294769DD24A7}"/>
              </a:ext>
            </a:extLst>
          </p:cNvPr>
          <p:cNvCxnSpPr>
            <a:cxnSpLocks/>
          </p:cNvCxnSpPr>
          <p:nvPr/>
        </p:nvCxnSpPr>
        <p:spPr>
          <a:xfrm flipV="1">
            <a:off x="7832595" y="3984612"/>
            <a:ext cx="832109" cy="3455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66B538-B6B0-47F1-ABFB-1C2B98D1AED5}"/>
              </a:ext>
            </a:extLst>
          </p:cNvPr>
          <p:cNvSpPr txBox="1"/>
          <p:nvPr/>
        </p:nvSpPr>
        <p:spPr>
          <a:xfrm>
            <a:off x="8004531" y="3569114"/>
            <a:ext cx="1479665" cy="415498"/>
          </a:xfrm>
          <a:prstGeom prst="rect">
            <a:avLst/>
          </a:prstGeom>
          <a:noFill/>
        </p:spPr>
        <p:txBody>
          <a:bodyPr wrap="square" rtlCol="0">
            <a:spAutoFit/>
          </a:bodyPr>
          <a:lstStyle/>
          <a:p>
            <a:r>
              <a:rPr lang="en-US" b="1" dirty="0">
                <a:solidFill>
                  <a:srgbClr val="FF0000"/>
                </a:solidFill>
              </a:rPr>
              <a:t>Truth value</a:t>
            </a:r>
          </a:p>
        </p:txBody>
      </p:sp>
    </p:spTree>
    <p:extLst>
      <p:ext uri="{BB962C8B-B14F-4D97-AF65-F5344CB8AC3E}">
        <p14:creationId xmlns:p14="http://schemas.microsoft.com/office/powerpoint/2010/main" val="1673495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6788-8542-4A72-B6F6-BC05DF59E6C2}"/>
              </a:ext>
            </a:extLst>
          </p:cNvPr>
          <p:cNvSpPr>
            <a:spLocks noGrp="1"/>
          </p:cNvSpPr>
          <p:nvPr>
            <p:ph type="title"/>
          </p:nvPr>
        </p:nvSpPr>
        <p:spPr/>
        <p:txBody>
          <a:bodyPr/>
          <a:lstStyle/>
          <a:p>
            <a:r>
              <a:rPr lang="en-US" sz="3000" dirty="0">
                <a:solidFill>
                  <a:schemeClr val="accent1"/>
                </a:solidFill>
                <a:latin typeface="Open Sans"/>
              </a:rPr>
              <a:t>Precedence of Logical Operators</a:t>
            </a:r>
          </a:p>
        </p:txBody>
      </p:sp>
      <p:sp>
        <p:nvSpPr>
          <p:cNvPr id="4" name="Rectangle 3">
            <a:extLst>
              <a:ext uri="{FF2B5EF4-FFF2-40B4-BE49-F238E27FC236}">
                <a16:creationId xmlns:a16="http://schemas.microsoft.com/office/drawing/2014/main" id="{58884EC4-5A6E-431F-AC2F-1B8E7E6CFAA4}"/>
              </a:ext>
            </a:extLst>
          </p:cNvPr>
          <p:cNvSpPr/>
          <p:nvPr/>
        </p:nvSpPr>
        <p:spPr>
          <a:xfrm>
            <a:off x="1390651" y="2375327"/>
            <a:ext cx="6376988" cy="461665"/>
          </a:xfrm>
          <a:prstGeom prst="rect">
            <a:avLst/>
          </a:prstGeom>
        </p:spPr>
        <p:txBody>
          <a:bodyPr wrap="square">
            <a:spAutoFit/>
          </a:bodyPr>
          <a:lstStyle/>
          <a:p>
            <a:r>
              <a:rPr lang="en-US" sz="2400" dirty="0">
                <a:latin typeface="STIXGeneral-Regular"/>
              </a:rPr>
              <a:t>The precedence levels of the logical operators :</a:t>
            </a:r>
            <a:endParaRPr lang="en-US" dirty="0"/>
          </a:p>
        </p:txBody>
      </p:sp>
      <p:pic>
        <p:nvPicPr>
          <p:cNvPr id="5" name="Picture 4">
            <a:extLst>
              <a:ext uri="{FF2B5EF4-FFF2-40B4-BE49-F238E27FC236}">
                <a16:creationId xmlns:a16="http://schemas.microsoft.com/office/drawing/2014/main" id="{9206625C-467F-40FB-BEE1-010819F7EC95}"/>
              </a:ext>
            </a:extLst>
          </p:cNvPr>
          <p:cNvPicPr>
            <a:picLocks noChangeAspect="1"/>
          </p:cNvPicPr>
          <p:nvPr/>
        </p:nvPicPr>
        <p:blipFill>
          <a:blip r:embed="rId2"/>
          <a:stretch>
            <a:fillRect/>
          </a:stretch>
        </p:blipFill>
        <p:spPr>
          <a:xfrm>
            <a:off x="4209718" y="2836992"/>
            <a:ext cx="2917366" cy="2554158"/>
          </a:xfrm>
          <a:prstGeom prst="rect">
            <a:avLst/>
          </a:prstGeom>
        </p:spPr>
      </p:pic>
      <p:sp>
        <p:nvSpPr>
          <p:cNvPr id="6" name="TextBox 5">
            <a:extLst>
              <a:ext uri="{FF2B5EF4-FFF2-40B4-BE49-F238E27FC236}">
                <a16:creationId xmlns:a16="http://schemas.microsoft.com/office/drawing/2014/main" id="{05D59768-5C05-42F1-80E4-794C4AFCA915}"/>
              </a:ext>
            </a:extLst>
          </p:cNvPr>
          <p:cNvSpPr txBox="1"/>
          <p:nvPr/>
        </p:nvSpPr>
        <p:spPr>
          <a:xfrm>
            <a:off x="1390651" y="5238750"/>
            <a:ext cx="2990850" cy="415498"/>
          </a:xfrm>
          <a:prstGeom prst="rect">
            <a:avLst/>
          </a:prstGeom>
          <a:noFill/>
        </p:spPr>
        <p:txBody>
          <a:bodyPr wrap="square" rtlCol="0">
            <a:spAutoFit/>
          </a:bodyPr>
          <a:lstStyle/>
          <a:p>
            <a:r>
              <a:rPr lang="en-US" b="1" dirty="0">
                <a:solidFill>
                  <a:srgbClr val="0070C0"/>
                </a:solidFill>
              </a:rPr>
              <a:t>Example :</a:t>
            </a:r>
          </a:p>
        </p:txBody>
      </p:sp>
      <p:sp>
        <p:nvSpPr>
          <p:cNvPr id="7" name="Rectangle 6">
            <a:extLst>
              <a:ext uri="{FF2B5EF4-FFF2-40B4-BE49-F238E27FC236}">
                <a16:creationId xmlns:a16="http://schemas.microsoft.com/office/drawing/2014/main" id="{A6870DBD-D58C-453F-A405-0004BCF7CF09}"/>
              </a:ext>
            </a:extLst>
          </p:cNvPr>
          <p:cNvSpPr/>
          <p:nvPr/>
        </p:nvSpPr>
        <p:spPr>
          <a:xfrm>
            <a:off x="2495552" y="5626313"/>
            <a:ext cx="6376988" cy="1323439"/>
          </a:xfrm>
          <a:prstGeom prst="rect">
            <a:avLst/>
          </a:prstGeom>
        </p:spPr>
        <p:txBody>
          <a:bodyPr wrap="square">
            <a:spAutoFit/>
          </a:bodyPr>
          <a:lstStyle/>
          <a:p>
            <a:pPr marL="342900" indent="-342900">
              <a:buFont typeface="Wingdings" panose="05000000000000000000" pitchFamily="2" charset="2"/>
              <a:buChar char="Ø"/>
            </a:pP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 </a:t>
            </a:r>
            <a:r>
              <a:rPr lang="en-US" sz="2000" i="1" dirty="0">
                <a:latin typeface="Open Sans"/>
              </a:rPr>
              <a:t>r </a:t>
            </a:r>
            <a:r>
              <a:rPr lang="en-US" sz="2000" dirty="0">
                <a:latin typeface="Open Sans"/>
              </a:rPr>
              <a:t>means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 </a:t>
            </a:r>
            <a:r>
              <a:rPr lang="en-US" sz="2000" i="1" dirty="0">
                <a:latin typeface="Open Sans"/>
              </a:rPr>
              <a:t>r</a:t>
            </a:r>
            <a:r>
              <a:rPr lang="en-US" sz="2000" dirty="0">
                <a:latin typeface="Open Sans"/>
              </a:rPr>
              <a:t>) </a:t>
            </a:r>
          </a:p>
          <a:p>
            <a:pPr marL="342900" indent="-342900">
              <a:buFont typeface="Wingdings" panose="05000000000000000000" pitchFamily="2" charset="2"/>
              <a:buChar char="Ø"/>
            </a:pP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 </a:t>
            </a:r>
            <a:r>
              <a:rPr lang="en-US" sz="2000" i="1" dirty="0">
                <a:latin typeface="Open Sans"/>
              </a:rPr>
              <a:t>r </a:t>
            </a:r>
            <a:r>
              <a:rPr lang="en-US" sz="2000" dirty="0">
                <a:latin typeface="Open Sans"/>
              </a:rPr>
              <a:t>means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 </a:t>
            </a:r>
            <a:r>
              <a:rPr lang="en-US" sz="2000" i="1" dirty="0">
                <a:latin typeface="Open Sans"/>
              </a:rPr>
              <a:t>r</a:t>
            </a:r>
          </a:p>
          <a:p>
            <a:pPr marL="342900" indent="-342900">
              <a:buFont typeface="Wingdings" panose="05000000000000000000" pitchFamily="2" charset="2"/>
              <a:buChar char="Ø"/>
            </a:pP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 </a:t>
            </a:r>
            <a:r>
              <a:rPr lang="en-US" sz="2000" i="1" dirty="0">
                <a:latin typeface="Open Sans"/>
              </a:rPr>
              <a:t>r </a:t>
            </a:r>
            <a:r>
              <a:rPr lang="en-US" sz="2000" dirty="0">
                <a:latin typeface="Open Sans"/>
              </a:rPr>
              <a:t>means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 </a:t>
            </a:r>
            <a:r>
              <a:rPr lang="en-US" sz="2000" i="1" dirty="0">
                <a:latin typeface="Open Sans"/>
              </a:rPr>
              <a:t>r</a:t>
            </a:r>
            <a:r>
              <a:rPr lang="en-US" sz="2000" dirty="0">
                <a:latin typeface="Open Sans"/>
              </a:rPr>
              <a:t>) </a:t>
            </a:r>
          </a:p>
          <a:p>
            <a:pPr marL="342900" indent="-342900">
              <a:buFont typeface="Wingdings" panose="05000000000000000000" pitchFamily="2" charset="2"/>
              <a:buChar char="Ø"/>
            </a:pP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 </a:t>
            </a:r>
            <a:r>
              <a:rPr lang="en-US" sz="2000" i="1" dirty="0">
                <a:latin typeface="Open Sans"/>
              </a:rPr>
              <a:t>r </a:t>
            </a:r>
            <a:r>
              <a:rPr lang="en-US" sz="2000" dirty="0">
                <a:latin typeface="Open Sans"/>
              </a:rPr>
              <a:t>means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 </a:t>
            </a:r>
            <a:r>
              <a:rPr lang="en-US" sz="2000" i="1" dirty="0">
                <a:latin typeface="Open Sans"/>
              </a:rPr>
              <a:t>r</a:t>
            </a:r>
            <a:endParaRPr lang="en-US" sz="2000" dirty="0">
              <a:latin typeface="Open Sans"/>
            </a:endParaRPr>
          </a:p>
        </p:txBody>
      </p:sp>
    </p:spTree>
    <p:extLst>
      <p:ext uri="{BB962C8B-B14F-4D97-AF65-F5344CB8AC3E}">
        <p14:creationId xmlns:p14="http://schemas.microsoft.com/office/powerpoint/2010/main" val="391094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FB00-4FB8-429A-BE82-9EFC8ADC637D}"/>
              </a:ext>
            </a:extLst>
          </p:cNvPr>
          <p:cNvSpPr>
            <a:spLocks noGrp="1"/>
          </p:cNvSpPr>
          <p:nvPr>
            <p:ph type="title"/>
          </p:nvPr>
        </p:nvSpPr>
        <p:spPr/>
        <p:txBody>
          <a:bodyPr/>
          <a:lstStyle/>
          <a:p>
            <a:r>
              <a:rPr lang="en-US" sz="3000" dirty="0">
                <a:solidFill>
                  <a:srgbClr val="0070C0"/>
                </a:solidFill>
                <a:latin typeface="Open Sans"/>
              </a:rPr>
              <a:t>Logic and Bit Operations</a:t>
            </a:r>
          </a:p>
        </p:txBody>
      </p:sp>
      <p:sp>
        <p:nvSpPr>
          <p:cNvPr id="3" name="Content Placeholder 2">
            <a:extLst>
              <a:ext uri="{FF2B5EF4-FFF2-40B4-BE49-F238E27FC236}">
                <a16:creationId xmlns:a16="http://schemas.microsoft.com/office/drawing/2014/main" id="{FC4F0AB7-C62E-4981-9D9D-A1D6CCB197BB}"/>
              </a:ext>
            </a:extLst>
          </p:cNvPr>
          <p:cNvSpPr>
            <a:spLocks noGrp="1"/>
          </p:cNvSpPr>
          <p:nvPr>
            <p:ph idx="1"/>
          </p:nvPr>
        </p:nvSpPr>
        <p:spPr>
          <a:xfrm>
            <a:off x="1335088" y="2274888"/>
            <a:ext cx="9028112" cy="4706938"/>
          </a:xfrm>
        </p:spPr>
        <p:txBody>
          <a:bodyPr/>
          <a:lstStyle/>
          <a:p>
            <a:pPr algn="just">
              <a:buFont typeface="Wingdings" panose="05000000000000000000" pitchFamily="2" charset="2"/>
              <a:buChar char="v"/>
            </a:pPr>
            <a:r>
              <a:rPr lang="en-US" sz="2000" dirty="0">
                <a:latin typeface="Open Sans"/>
              </a:rPr>
              <a:t>Computers represent information using </a:t>
            </a:r>
            <a:r>
              <a:rPr lang="en-US" sz="2000" b="1" dirty="0">
                <a:solidFill>
                  <a:srgbClr val="FF0000"/>
                </a:solidFill>
                <a:latin typeface="Open Sans"/>
              </a:rPr>
              <a:t>bits</a:t>
            </a:r>
            <a:r>
              <a:rPr lang="en-US" sz="2000" dirty="0">
                <a:latin typeface="Open Sans"/>
              </a:rPr>
              <a:t>. </a:t>
            </a:r>
          </a:p>
          <a:p>
            <a:pPr algn="just">
              <a:buFont typeface="Wingdings" panose="05000000000000000000" pitchFamily="2" charset="2"/>
              <a:buChar char="v"/>
            </a:pPr>
            <a:r>
              <a:rPr lang="en-US" sz="2000" dirty="0">
                <a:latin typeface="Open Sans"/>
              </a:rPr>
              <a:t>A </a:t>
            </a:r>
            <a:r>
              <a:rPr lang="en-US" sz="2000" b="1" dirty="0">
                <a:latin typeface="Open Sans"/>
              </a:rPr>
              <a:t>bit </a:t>
            </a:r>
            <a:r>
              <a:rPr lang="en-US" sz="2000" dirty="0">
                <a:latin typeface="Open Sans"/>
              </a:rPr>
              <a:t>is a symbol with two possible values, namely,0 (zero) and 1 (one). </a:t>
            </a:r>
          </a:p>
          <a:p>
            <a:pPr algn="just">
              <a:buFont typeface="Wingdings" panose="05000000000000000000" pitchFamily="2" charset="2"/>
              <a:buChar char="v"/>
            </a:pPr>
            <a:r>
              <a:rPr lang="en-US" sz="2000" dirty="0">
                <a:latin typeface="Open Sans"/>
              </a:rPr>
              <a:t>The word bit comes from </a:t>
            </a:r>
            <a:r>
              <a:rPr lang="en-US" sz="2000" b="1" i="1" dirty="0">
                <a:solidFill>
                  <a:srgbClr val="FF0000"/>
                </a:solidFill>
                <a:latin typeface="Open Sans"/>
              </a:rPr>
              <a:t>b</a:t>
            </a:r>
            <a:r>
              <a:rPr lang="en-US" sz="2000" b="1" dirty="0">
                <a:solidFill>
                  <a:srgbClr val="FF0000"/>
                </a:solidFill>
                <a:latin typeface="Open Sans"/>
              </a:rPr>
              <a:t>inary dig</a:t>
            </a:r>
            <a:r>
              <a:rPr lang="en-US" sz="2000" b="1" i="1" dirty="0">
                <a:solidFill>
                  <a:srgbClr val="FF0000"/>
                </a:solidFill>
                <a:latin typeface="Open Sans"/>
              </a:rPr>
              <a:t>it</a:t>
            </a:r>
            <a:r>
              <a:rPr lang="en-US" sz="2000" dirty="0">
                <a:latin typeface="Open Sans"/>
              </a:rPr>
              <a:t>, because zeros and ones are the digits used in binary representations of numbers.</a:t>
            </a:r>
          </a:p>
          <a:p>
            <a:pPr algn="just">
              <a:buFont typeface="Wingdings" panose="05000000000000000000" pitchFamily="2" charset="2"/>
              <a:buChar char="v"/>
            </a:pPr>
            <a:r>
              <a:rPr lang="en-US" sz="2000" dirty="0">
                <a:latin typeface="Open Sans"/>
              </a:rPr>
              <a:t>A bit can be used to represent a truth value, because there are two truth values, namely, </a:t>
            </a:r>
            <a:r>
              <a:rPr lang="en-US" sz="2000" b="1" i="1" dirty="0">
                <a:solidFill>
                  <a:srgbClr val="FF0000"/>
                </a:solidFill>
                <a:latin typeface="Open Sans"/>
              </a:rPr>
              <a:t>true</a:t>
            </a:r>
            <a:r>
              <a:rPr lang="en-US" sz="2000" i="1" dirty="0">
                <a:latin typeface="Open Sans"/>
              </a:rPr>
              <a:t> </a:t>
            </a:r>
            <a:r>
              <a:rPr lang="en-US" sz="2000" dirty="0">
                <a:latin typeface="Open Sans"/>
              </a:rPr>
              <a:t>and </a:t>
            </a:r>
            <a:r>
              <a:rPr lang="en-US" sz="2000" b="1" i="1" dirty="0">
                <a:solidFill>
                  <a:srgbClr val="FF0000"/>
                </a:solidFill>
                <a:latin typeface="Open Sans"/>
              </a:rPr>
              <a:t>false</a:t>
            </a:r>
            <a:r>
              <a:rPr lang="en-US" sz="2000" dirty="0">
                <a:latin typeface="Open Sans"/>
              </a:rPr>
              <a:t>. As is customarily done, we will use a 1 bit</a:t>
            </a:r>
          </a:p>
          <a:p>
            <a:pPr marL="0" indent="0" algn="just">
              <a:buNone/>
            </a:pPr>
            <a:r>
              <a:rPr lang="en-US" sz="2000" dirty="0">
                <a:latin typeface="Open Sans"/>
              </a:rPr>
              <a:t>      to represent true and a 0 bit to represent false.</a:t>
            </a:r>
          </a:p>
          <a:p>
            <a:pPr algn="just">
              <a:buFont typeface="Wingdings" panose="05000000000000000000" pitchFamily="2" charset="2"/>
              <a:buChar char="v"/>
            </a:pPr>
            <a:r>
              <a:rPr lang="en-US" sz="2000" dirty="0">
                <a:latin typeface="Open Sans"/>
              </a:rPr>
              <a:t>A variable is called a </a:t>
            </a:r>
            <a:r>
              <a:rPr lang="en-US" sz="2000" b="1" dirty="0">
                <a:latin typeface="Open Sans"/>
              </a:rPr>
              <a:t>Boolean variable </a:t>
            </a:r>
            <a:r>
              <a:rPr lang="en-US" sz="2000" dirty="0">
                <a:latin typeface="Open Sans"/>
              </a:rPr>
              <a:t>if its value is either true or false.</a:t>
            </a:r>
          </a:p>
        </p:txBody>
      </p:sp>
      <p:pic>
        <p:nvPicPr>
          <p:cNvPr id="4" name="Picture 3">
            <a:extLst>
              <a:ext uri="{FF2B5EF4-FFF2-40B4-BE49-F238E27FC236}">
                <a16:creationId xmlns:a16="http://schemas.microsoft.com/office/drawing/2014/main" id="{B7FE8B63-3C55-46F1-95F5-586DB423712E}"/>
              </a:ext>
            </a:extLst>
          </p:cNvPr>
          <p:cNvPicPr>
            <a:picLocks noChangeAspect="1"/>
          </p:cNvPicPr>
          <p:nvPr/>
        </p:nvPicPr>
        <p:blipFill>
          <a:blip r:embed="rId2"/>
          <a:stretch>
            <a:fillRect/>
          </a:stretch>
        </p:blipFill>
        <p:spPr>
          <a:xfrm>
            <a:off x="2135188" y="5699672"/>
            <a:ext cx="2013052" cy="1377404"/>
          </a:xfrm>
          <a:prstGeom prst="rect">
            <a:avLst/>
          </a:prstGeom>
        </p:spPr>
      </p:pic>
      <p:pic>
        <p:nvPicPr>
          <p:cNvPr id="5" name="Picture 4">
            <a:extLst>
              <a:ext uri="{FF2B5EF4-FFF2-40B4-BE49-F238E27FC236}">
                <a16:creationId xmlns:a16="http://schemas.microsoft.com/office/drawing/2014/main" id="{DC28D93D-B6AE-4BF5-9966-C56A8D947179}"/>
              </a:ext>
            </a:extLst>
          </p:cNvPr>
          <p:cNvPicPr>
            <a:picLocks noChangeAspect="1"/>
          </p:cNvPicPr>
          <p:nvPr/>
        </p:nvPicPr>
        <p:blipFill>
          <a:blip r:embed="rId3"/>
          <a:stretch>
            <a:fillRect/>
          </a:stretch>
        </p:blipFill>
        <p:spPr>
          <a:xfrm>
            <a:off x="4948340" y="5276850"/>
            <a:ext cx="4595710" cy="2076450"/>
          </a:xfrm>
          <a:prstGeom prst="rect">
            <a:avLst/>
          </a:prstGeom>
        </p:spPr>
      </p:pic>
    </p:spTree>
    <p:extLst>
      <p:ext uri="{BB962C8B-B14F-4D97-AF65-F5344CB8AC3E}">
        <p14:creationId xmlns:p14="http://schemas.microsoft.com/office/powerpoint/2010/main" val="1632326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1D1F3-7083-47C2-80F0-528660E737B0}"/>
              </a:ext>
            </a:extLst>
          </p:cNvPr>
          <p:cNvSpPr>
            <a:spLocks noGrp="1"/>
          </p:cNvSpPr>
          <p:nvPr>
            <p:ph idx="1"/>
          </p:nvPr>
        </p:nvSpPr>
        <p:spPr>
          <a:xfrm>
            <a:off x="1276350" y="2324100"/>
            <a:ext cx="9101138" cy="1104900"/>
          </a:xfrm>
        </p:spPr>
        <p:style>
          <a:lnRef idx="2">
            <a:schemeClr val="accent1"/>
          </a:lnRef>
          <a:fillRef idx="1">
            <a:schemeClr val="lt1"/>
          </a:fillRef>
          <a:effectRef idx="0">
            <a:schemeClr val="accent1"/>
          </a:effectRef>
          <a:fontRef idx="minor">
            <a:schemeClr val="dk1"/>
          </a:fontRef>
        </p:style>
        <p:txBody>
          <a:bodyPr/>
          <a:lstStyle/>
          <a:p>
            <a:pPr marL="0" indent="0" algn="just">
              <a:spcBef>
                <a:spcPts val="800"/>
              </a:spcBef>
              <a:buNone/>
            </a:pPr>
            <a:r>
              <a:rPr lang="en-US" sz="2200" b="1" dirty="0">
                <a:solidFill>
                  <a:schemeClr val="accent1"/>
                </a:solidFill>
                <a:latin typeface="Open Sans"/>
              </a:rPr>
              <a:t>Definition 7 :</a:t>
            </a:r>
          </a:p>
          <a:p>
            <a:pPr marL="0" indent="0" algn="just">
              <a:spcBef>
                <a:spcPts val="800"/>
              </a:spcBef>
              <a:buNone/>
            </a:pPr>
            <a:r>
              <a:rPr lang="en-US" sz="2000" dirty="0">
                <a:latin typeface="Open Sans"/>
              </a:rPr>
              <a:t>A </a:t>
            </a:r>
            <a:r>
              <a:rPr lang="en-US" sz="2000" i="1" dirty="0">
                <a:latin typeface="Open Sans"/>
              </a:rPr>
              <a:t>bit string </a:t>
            </a:r>
            <a:r>
              <a:rPr lang="en-US" sz="2000" dirty="0">
                <a:latin typeface="Open Sans"/>
              </a:rPr>
              <a:t>is a sequence of zero or more bits. The </a:t>
            </a:r>
            <a:r>
              <a:rPr lang="en-US" sz="2000" i="1" dirty="0">
                <a:latin typeface="Open Sans"/>
              </a:rPr>
              <a:t>length </a:t>
            </a:r>
            <a:r>
              <a:rPr lang="en-US" sz="2000" dirty="0">
                <a:latin typeface="Open Sans"/>
              </a:rPr>
              <a:t>of this string is the number of bits in the string.</a:t>
            </a:r>
          </a:p>
        </p:txBody>
      </p:sp>
      <p:sp>
        <p:nvSpPr>
          <p:cNvPr id="4" name="Title 1">
            <a:extLst>
              <a:ext uri="{FF2B5EF4-FFF2-40B4-BE49-F238E27FC236}">
                <a16:creationId xmlns:a16="http://schemas.microsoft.com/office/drawing/2014/main" id="{E0FE6B72-FF05-433F-A3AC-98DA11BD0B41}"/>
              </a:ext>
            </a:extLst>
          </p:cNvPr>
          <p:cNvSpPr>
            <a:spLocks noGrp="1"/>
          </p:cNvSpPr>
          <p:nvPr>
            <p:ph type="title"/>
          </p:nvPr>
        </p:nvSpPr>
        <p:spPr>
          <a:xfrm>
            <a:off x="3919538" y="839788"/>
            <a:ext cx="6591300" cy="1260475"/>
          </a:xfrm>
        </p:spPr>
        <p:txBody>
          <a:bodyPr/>
          <a:lstStyle/>
          <a:p>
            <a:r>
              <a:rPr lang="en-US" sz="3000" dirty="0">
                <a:solidFill>
                  <a:srgbClr val="0070C0"/>
                </a:solidFill>
                <a:latin typeface="Open Sans"/>
              </a:rPr>
              <a:t>Logic and Bit Operations</a:t>
            </a:r>
          </a:p>
        </p:txBody>
      </p:sp>
      <p:sp>
        <p:nvSpPr>
          <p:cNvPr id="5" name="Rectangle 4">
            <a:extLst>
              <a:ext uri="{FF2B5EF4-FFF2-40B4-BE49-F238E27FC236}">
                <a16:creationId xmlns:a16="http://schemas.microsoft.com/office/drawing/2014/main" id="{7B3963FA-AE46-4A2D-A60E-7CE894C98D0E}"/>
              </a:ext>
            </a:extLst>
          </p:cNvPr>
          <p:cNvSpPr/>
          <p:nvPr/>
        </p:nvSpPr>
        <p:spPr>
          <a:xfrm>
            <a:off x="1276350" y="3672186"/>
            <a:ext cx="6392199" cy="461665"/>
          </a:xfrm>
          <a:prstGeom prst="rect">
            <a:avLst/>
          </a:prstGeom>
        </p:spPr>
        <p:txBody>
          <a:bodyPr wrap="none">
            <a:spAutoFit/>
          </a:bodyPr>
          <a:lstStyle/>
          <a:p>
            <a:r>
              <a:rPr lang="en-US" sz="2400" dirty="0">
                <a:latin typeface="STIXGeneral-Regular"/>
              </a:rPr>
              <a:t>Example : 101010011 is a bit string of length nine.</a:t>
            </a:r>
            <a:endParaRPr lang="en-US" dirty="0"/>
          </a:p>
        </p:txBody>
      </p:sp>
      <p:sp>
        <p:nvSpPr>
          <p:cNvPr id="6" name="Rectangle 5">
            <a:extLst>
              <a:ext uri="{FF2B5EF4-FFF2-40B4-BE49-F238E27FC236}">
                <a16:creationId xmlns:a16="http://schemas.microsoft.com/office/drawing/2014/main" id="{EB6314A2-BE24-4CF7-AA88-C78E1D13D5A3}"/>
              </a:ext>
            </a:extLst>
          </p:cNvPr>
          <p:cNvSpPr/>
          <p:nvPr/>
        </p:nvSpPr>
        <p:spPr>
          <a:xfrm>
            <a:off x="1276350" y="4381265"/>
            <a:ext cx="9101138" cy="1785104"/>
          </a:xfrm>
          <a:prstGeom prst="rect">
            <a:avLst/>
          </a:prstGeom>
        </p:spPr>
        <p:txBody>
          <a:bodyPr wrap="square">
            <a:spAutoFit/>
          </a:bodyPr>
          <a:lstStyle/>
          <a:p>
            <a:pPr marL="342900" indent="-342900" algn="just">
              <a:spcBef>
                <a:spcPts val="1200"/>
              </a:spcBef>
              <a:buFont typeface="Wingdings" panose="05000000000000000000" pitchFamily="2" charset="2"/>
              <a:buChar char="ü"/>
            </a:pPr>
            <a:r>
              <a:rPr lang="en-US" sz="2000" dirty="0">
                <a:latin typeface="Open Sans"/>
              </a:rPr>
              <a:t>The </a:t>
            </a:r>
            <a:r>
              <a:rPr lang="en-US" sz="2000" b="1" dirty="0">
                <a:solidFill>
                  <a:srgbClr val="FF0000"/>
                </a:solidFill>
                <a:latin typeface="Open Sans"/>
              </a:rPr>
              <a:t>bitwise </a:t>
            </a:r>
            <a:r>
              <a:rPr lang="en-US" sz="2000" b="1" i="1" dirty="0">
                <a:solidFill>
                  <a:srgbClr val="FF0000"/>
                </a:solidFill>
                <a:latin typeface="Open Sans"/>
              </a:rPr>
              <a:t>OR</a:t>
            </a:r>
            <a:r>
              <a:rPr lang="en-US" sz="2000" dirty="0">
                <a:latin typeface="Open Sans"/>
              </a:rPr>
              <a:t>, </a:t>
            </a:r>
            <a:r>
              <a:rPr lang="en-US" sz="2000" b="1" dirty="0">
                <a:solidFill>
                  <a:srgbClr val="FF0000"/>
                </a:solidFill>
                <a:latin typeface="Open Sans"/>
              </a:rPr>
              <a:t>bitwise </a:t>
            </a:r>
            <a:r>
              <a:rPr lang="en-US" sz="2000" b="1" i="1" dirty="0">
                <a:solidFill>
                  <a:srgbClr val="FF0000"/>
                </a:solidFill>
                <a:latin typeface="Open Sans"/>
              </a:rPr>
              <a:t>AND</a:t>
            </a:r>
            <a:r>
              <a:rPr lang="en-US" sz="2000" dirty="0">
                <a:latin typeface="Open Sans"/>
              </a:rPr>
              <a:t>, and </a:t>
            </a:r>
            <a:r>
              <a:rPr lang="en-US" sz="2000" b="1" dirty="0">
                <a:solidFill>
                  <a:srgbClr val="FF0000"/>
                </a:solidFill>
                <a:latin typeface="Open Sans"/>
              </a:rPr>
              <a:t>bitwise </a:t>
            </a:r>
            <a:r>
              <a:rPr lang="en-US" sz="2000" b="1" i="1" dirty="0">
                <a:solidFill>
                  <a:srgbClr val="FF0000"/>
                </a:solidFill>
                <a:latin typeface="Open Sans"/>
              </a:rPr>
              <a:t>XOR </a:t>
            </a:r>
            <a:r>
              <a:rPr lang="en-US" sz="2000" dirty="0">
                <a:latin typeface="Open Sans"/>
              </a:rPr>
              <a:t>of two strings of the same length to be the strings that have as their bits the </a:t>
            </a:r>
            <a:r>
              <a:rPr lang="en-US" sz="2000" i="1" dirty="0">
                <a:latin typeface="Open Sans"/>
              </a:rPr>
              <a:t>OR</a:t>
            </a:r>
            <a:r>
              <a:rPr lang="en-US" sz="2000" dirty="0">
                <a:latin typeface="Open Sans"/>
              </a:rPr>
              <a:t>, </a:t>
            </a:r>
            <a:r>
              <a:rPr lang="en-US" sz="2000" i="1" dirty="0">
                <a:latin typeface="Open Sans"/>
              </a:rPr>
              <a:t>AND</a:t>
            </a:r>
            <a:r>
              <a:rPr lang="en-US" sz="2000" dirty="0">
                <a:latin typeface="Open Sans"/>
              </a:rPr>
              <a:t>, and </a:t>
            </a:r>
            <a:r>
              <a:rPr lang="en-US" sz="2000" i="1" dirty="0">
                <a:latin typeface="Open Sans"/>
              </a:rPr>
              <a:t>XOR </a:t>
            </a:r>
            <a:r>
              <a:rPr lang="en-US" sz="2000" dirty="0">
                <a:latin typeface="Open Sans"/>
              </a:rPr>
              <a:t>of the corresponding bits in the two strings, respectively. </a:t>
            </a:r>
          </a:p>
          <a:p>
            <a:pPr marL="342900" indent="-342900" algn="just">
              <a:spcBef>
                <a:spcPts val="1200"/>
              </a:spcBef>
              <a:buFont typeface="Wingdings" panose="05000000000000000000" pitchFamily="2" charset="2"/>
              <a:buChar char="ü"/>
            </a:pPr>
            <a:r>
              <a:rPr lang="en-US" sz="2000" dirty="0">
                <a:latin typeface="Open Sans"/>
              </a:rPr>
              <a:t>The symbols ∨</a:t>
            </a:r>
            <a:r>
              <a:rPr lang="en-US" sz="2000" i="1" dirty="0">
                <a:latin typeface="Open Sans"/>
              </a:rPr>
              <a:t>, </a:t>
            </a:r>
            <a:r>
              <a:rPr lang="en-US" sz="2000" dirty="0">
                <a:latin typeface="Open Sans"/>
              </a:rPr>
              <a:t>∧, and ⊕</a:t>
            </a:r>
            <a:r>
              <a:rPr lang="en-US" sz="2000" i="1" dirty="0">
                <a:latin typeface="Open Sans"/>
              </a:rPr>
              <a:t> </a:t>
            </a:r>
            <a:r>
              <a:rPr lang="en-US" sz="2000" dirty="0">
                <a:latin typeface="Open Sans"/>
              </a:rPr>
              <a:t>to represent the bitwise </a:t>
            </a:r>
            <a:r>
              <a:rPr lang="en-US" sz="2000" i="1" dirty="0">
                <a:latin typeface="Open Sans"/>
              </a:rPr>
              <a:t>OR</a:t>
            </a:r>
            <a:r>
              <a:rPr lang="en-US" sz="2000" dirty="0">
                <a:latin typeface="Open Sans"/>
              </a:rPr>
              <a:t>, bitwise </a:t>
            </a:r>
            <a:r>
              <a:rPr lang="en-US" sz="2000" i="1" dirty="0">
                <a:latin typeface="Open Sans"/>
              </a:rPr>
              <a:t>AND</a:t>
            </a:r>
            <a:r>
              <a:rPr lang="en-US" sz="2000" dirty="0">
                <a:latin typeface="Open Sans"/>
              </a:rPr>
              <a:t>, and bitwise </a:t>
            </a:r>
            <a:r>
              <a:rPr lang="en-US" sz="2000" i="1" dirty="0">
                <a:latin typeface="Open Sans"/>
              </a:rPr>
              <a:t>XOR </a:t>
            </a:r>
            <a:r>
              <a:rPr lang="en-US" sz="2000" dirty="0">
                <a:latin typeface="Open Sans"/>
              </a:rPr>
              <a:t>operations</a:t>
            </a:r>
          </a:p>
        </p:txBody>
      </p:sp>
    </p:spTree>
    <p:extLst>
      <p:ext uri="{BB962C8B-B14F-4D97-AF65-F5344CB8AC3E}">
        <p14:creationId xmlns:p14="http://schemas.microsoft.com/office/powerpoint/2010/main" val="315011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6">
            <a:extLst>
              <a:ext uri="{FF2B5EF4-FFF2-40B4-BE49-F238E27FC236}">
                <a16:creationId xmlns:a16="http://schemas.microsoft.com/office/drawing/2014/main" id="{0022CB6A-68AF-43B0-82F1-2810C078559A}"/>
              </a:ext>
            </a:extLst>
          </p:cNvPr>
          <p:cNvSpPr txBox="1">
            <a:spLocks/>
          </p:cNvSpPr>
          <p:nvPr/>
        </p:nvSpPr>
        <p:spPr bwMode="auto">
          <a:xfrm>
            <a:off x="3857625" y="1270000"/>
            <a:ext cx="639286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dirty="0">
                <a:solidFill>
                  <a:schemeClr val="accent1"/>
                </a:solidFill>
                <a:latin typeface="Open Sans" pitchFamily="-84" charset="0"/>
              </a:rPr>
              <a:t>Propositional Logic</a:t>
            </a:r>
            <a:br>
              <a:rPr lang="en-US" altLang="en-US" sz="3000" b="1" dirty="0">
                <a:solidFill>
                  <a:srgbClr val="0079B8"/>
                </a:solidFill>
                <a:latin typeface="Open Sans" pitchFamily="-84" charset="0"/>
              </a:rPr>
            </a:br>
            <a:br>
              <a:rPr lang="en-US" altLang="en-US" sz="2200" b="1" dirty="0">
                <a:solidFill>
                  <a:srgbClr val="0079B8"/>
                </a:solidFill>
                <a:latin typeface="Open Sans" pitchFamily="-84" charset="0"/>
              </a:rPr>
            </a:br>
            <a:r>
              <a:rPr lang="en-US" altLang="en-US" sz="2200" b="1" dirty="0">
                <a:solidFill>
                  <a:schemeClr val="accent1"/>
                </a:solidFill>
                <a:latin typeface="Open Sans" pitchFamily="-84" charset="0"/>
              </a:rPr>
              <a:t>Introduction</a:t>
            </a:r>
            <a:endParaRPr lang="en-US" altLang="en-US" sz="2200" b="1" dirty="0">
              <a:solidFill>
                <a:srgbClr val="0079B8"/>
              </a:solidFill>
              <a:latin typeface="Open Sans" pitchFamily="-84" charset="0"/>
            </a:endParaRPr>
          </a:p>
        </p:txBody>
      </p:sp>
      <p:sp>
        <p:nvSpPr>
          <p:cNvPr id="8195" name="Rectangle 1">
            <a:extLst>
              <a:ext uri="{FF2B5EF4-FFF2-40B4-BE49-F238E27FC236}">
                <a16:creationId xmlns:a16="http://schemas.microsoft.com/office/drawing/2014/main" id="{C3B6D306-CE41-4C93-ADAC-7A42A6B1434E}"/>
              </a:ext>
            </a:extLst>
          </p:cNvPr>
          <p:cNvSpPr>
            <a:spLocks noChangeArrowheads="1"/>
          </p:cNvSpPr>
          <p:nvPr/>
        </p:nvSpPr>
        <p:spPr bwMode="auto">
          <a:xfrm>
            <a:off x="3724795" y="2688302"/>
            <a:ext cx="6392863"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100">
                <a:solidFill>
                  <a:schemeClr val="tx1"/>
                </a:solidFill>
                <a:latin typeface="Calibri" panose="020F0502020204030204" pitchFamily="34" charset="0"/>
                <a:ea typeface="MS PGothic" panose="020B0600070205080204" pitchFamily="34" charset="-128"/>
              </a:defRPr>
            </a:lvl1pPr>
            <a:lvl2pPr>
              <a:defRPr sz="2100">
                <a:solidFill>
                  <a:schemeClr val="tx1"/>
                </a:solidFill>
                <a:latin typeface="Calibri" panose="020F0502020204030204" pitchFamily="34" charset="0"/>
                <a:ea typeface="MS PGothic" panose="020B0600070205080204" pitchFamily="34" charset="-128"/>
              </a:defRPr>
            </a:lvl2pPr>
            <a:lvl3pPr>
              <a:defRPr sz="2100">
                <a:solidFill>
                  <a:schemeClr val="tx1"/>
                </a:solidFill>
                <a:latin typeface="Calibri" panose="020F0502020204030204" pitchFamily="34" charset="0"/>
                <a:ea typeface="MS PGothic" panose="020B0600070205080204" pitchFamily="34" charset="-128"/>
              </a:defRPr>
            </a:lvl3pPr>
            <a:lvl4pPr>
              <a:defRPr sz="2100">
                <a:solidFill>
                  <a:schemeClr val="tx1"/>
                </a:solidFill>
                <a:latin typeface="Calibri" panose="020F0502020204030204" pitchFamily="34" charset="0"/>
                <a:ea typeface="MS PGothic" panose="020B0600070205080204" pitchFamily="34" charset="-128"/>
              </a:defRPr>
            </a:lvl4pPr>
            <a:lvl5pPr>
              <a:defRPr sz="2100">
                <a:solidFill>
                  <a:schemeClr val="tx1"/>
                </a:solidFill>
                <a:latin typeface="Calibri" panose="020F0502020204030204" pitchFamily="34" charset="0"/>
                <a:ea typeface="MS PGothic" panose="020B0600070205080204" pitchFamily="34" charset="-128"/>
              </a:defRPr>
            </a:lvl5pPr>
            <a:lvl6pPr marL="2541588" indent="-255588"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98788" indent="-255588"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55988" indent="-255588"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913188" indent="-255588"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just">
              <a:spcBef>
                <a:spcPts val="800"/>
              </a:spcBef>
              <a:buFont typeface="Wingdings" panose="05000000000000000000" pitchFamily="2" charset="2"/>
              <a:buChar char="q"/>
            </a:pPr>
            <a:r>
              <a:rPr lang="en-US" altLang="en-US" sz="2000" dirty="0">
                <a:latin typeface="Open Sans" pitchFamily="-84" charset="0"/>
              </a:rPr>
              <a:t>The rules of logic give precise meaning to mathematical statements</a:t>
            </a:r>
          </a:p>
          <a:p>
            <a:pPr algn="just">
              <a:spcBef>
                <a:spcPts val="800"/>
              </a:spcBef>
              <a:buFont typeface="Wingdings" panose="05000000000000000000" pitchFamily="2" charset="2"/>
              <a:buChar char="q"/>
            </a:pPr>
            <a:r>
              <a:rPr lang="en-US" altLang="en-US" sz="2000" dirty="0">
                <a:latin typeface="Open Sans" pitchFamily="-84" charset="0"/>
              </a:rPr>
              <a:t>The importance of logic in understanding mathematical reasoning</a:t>
            </a:r>
          </a:p>
          <a:p>
            <a:pPr algn="just">
              <a:spcBef>
                <a:spcPts val="800"/>
              </a:spcBef>
              <a:buFont typeface="Wingdings" panose="05000000000000000000" pitchFamily="2" charset="2"/>
              <a:buChar char="q"/>
            </a:pPr>
            <a:r>
              <a:rPr lang="en-US" altLang="en-US" sz="2000" dirty="0">
                <a:latin typeface="Open Sans" pitchFamily="-84" charset="0"/>
              </a:rPr>
              <a:t>Logic has numerous applications to computer science. </a:t>
            </a:r>
          </a:p>
          <a:p>
            <a:pPr indent="6350" algn="just">
              <a:spcBef>
                <a:spcPts val="800"/>
              </a:spcBef>
              <a:buFont typeface="Wingdings" panose="05000000000000000000" pitchFamily="2" charset="2"/>
              <a:buChar char="§"/>
            </a:pPr>
            <a:r>
              <a:rPr lang="en-US" altLang="en-US" sz="2000" dirty="0">
                <a:latin typeface="Open Sans" pitchFamily="-84" charset="0"/>
              </a:rPr>
              <a:t>   Design of computer circuits, </a:t>
            </a:r>
          </a:p>
          <a:p>
            <a:pPr indent="6350" algn="just">
              <a:spcBef>
                <a:spcPts val="800"/>
              </a:spcBef>
              <a:buFont typeface="Wingdings" panose="05000000000000000000" pitchFamily="2" charset="2"/>
              <a:buChar char="§"/>
            </a:pPr>
            <a:r>
              <a:rPr lang="en-US" altLang="en-US" sz="2000" dirty="0">
                <a:latin typeface="Open Sans" pitchFamily="-84" charset="0"/>
              </a:rPr>
              <a:t>   The construction of computer programs, </a:t>
            </a:r>
          </a:p>
          <a:p>
            <a:pPr indent="6350" algn="just">
              <a:spcBef>
                <a:spcPts val="800"/>
              </a:spcBef>
              <a:buFont typeface="Wingdings" panose="05000000000000000000" pitchFamily="2" charset="2"/>
              <a:buChar char="§"/>
            </a:pPr>
            <a:r>
              <a:rPr lang="en-US" altLang="en-US" sz="2000" dirty="0">
                <a:latin typeface="Open Sans" pitchFamily="-84" charset="0"/>
              </a:rPr>
              <a:t>   The verification of the correctness of programs, and in many other ways</a:t>
            </a:r>
          </a:p>
          <a:p>
            <a:pPr algn="just">
              <a:spcBef>
                <a:spcPts val="800"/>
              </a:spcBef>
              <a:buFont typeface="Wingdings" panose="05000000000000000000" pitchFamily="2" charset="2"/>
              <a:buChar char="q"/>
            </a:pPr>
            <a:endParaRPr lang="en-US" altLang="en-US" sz="2000" dirty="0">
              <a:latin typeface="Open Sans" pitchFamily="-8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61C3ED-B6B7-405C-97E6-EF5F3EE44D5D}"/>
              </a:ext>
            </a:extLst>
          </p:cNvPr>
          <p:cNvSpPr>
            <a:spLocks noGrp="1"/>
          </p:cNvSpPr>
          <p:nvPr>
            <p:ph idx="1"/>
          </p:nvPr>
        </p:nvSpPr>
        <p:spPr>
          <a:xfrm>
            <a:off x="1446414" y="2184400"/>
            <a:ext cx="9064423" cy="4165133"/>
          </a:xfrm>
        </p:spPr>
        <p:txBody>
          <a:bodyPr/>
          <a:lstStyle/>
          <a:p>
            <a:pPr marL="0" indent="0" algn="just">
              <a:spcBef>
                <a:spcPts val="800"/>
              </a:spcBef>
              <a:buNone/>
            </a:pPr>
            <a:r>
              <a:rPr lang="en-US" sz="2000" b="1" dirty="0">
                <a:solidFill>
                  <a:schemeClr val="accent1"/>
                </a:solidFill>
                <a:latin typeface="Open Sans"/>
              </a:rPr>
              <a:t>Example :</a:t>
            </a:r>
          </a:p>
          <a:p>
            <a:pPr marL="0" indent="0" algn="just">
              <a:spcBef>
                <a:spcPts val="800"/>
              </a:spcBef>
              <a:buNone/>
            </a:pPr>
            <a:r>
              <a:rPr lang="en-US" sz="2000" dirty="0">
                <a:latin typeface="Open Sans"/>
              </a:rPr>
              <a:t>Find the bitwise </a:t>
            </a:r>
            <a:r>
              <a:rPr lang="en-US" sz="2000" i="1" dirty="0">
                <a:latin typeface="Open Sans"/>
              </a:rPr>
              <a:t>OR</a:t>
            </a:r>
            <a:r>
              <a:rPr lang="en-US" sz="2000" dirty="0">
                <a:latin typeface="Open Sans"/>
              </a:rPr>
              <a:t>, bitwise </a:t>
            </a:r>
            <a:r>
              <a:rPr lang="en-US" sz="2000" i="1" dirty="0">
                <a:latin typeface="Open Sans"/>
              </a:rPr>
              <a:t>AND</a:t>
            </a:r>
            <a:r>
              <a:rPr lang="en-US" sz="2000" dirty="0">
                <a:latin typeface="Open Sans"/>
              </a:rPr>
              <a:t>, and bitwise </a:t>
            </a:r>
            <a:r>
              <a:rPr lang="en-US" sz="2000" i="1" dirty="0">
                <a:latin typeface="Open Sans"/>
              </a:rPr>
              <a:t>XOR </a:t>
            </a:r>
            <a:r>
              <a:rPr lang="en-US" sz="2000" dirty="0">
                <a:latin typeface="Open Sans"/>
              </a:rPr>
              <a:t>of the bit strings </a:t>
            </a:r>
          </a:p>
          <a:p>
            <a:pPr marL="0" indent="0" algn="just">
              <a:spcBef>
                <a:spcPts val="800"/>
              </a:spcBef>
              <a:buNone/>
            </a:pPr>
            <a:r>
              <a:rPr lang="en-US" sz="2000" dirty="0">
                <a:latin typeface="Open Sans"/>
              </a:rPr>
              <a:t>01 1011 0110  and 11 0001 1101.</a:t>
            </a:r>
          </a:p>
        </p:txBody>
      </p:sp>
      <p:sp>
        <p:nvSpPr>
          <p:cNvPr id="4" name="Title 1">
            <a:extLst>
              <a:ext uri="{FF2B5EF4-FFF2-40B4-BE49-F238E27FC236}">
                <a16:creationId xmlns:a16="http://schemas.microsoft.com/office/drawing/2014/main" id="{09874E14-AAE9-435D-9A55-D57E1F098BC2}"/>
              </a:ext>
            </a:extLst>
          </p:cNvPr>
          <p:cNvSpPr>
            <a:spLocks noGrp="1"/>
          </p:cNvSpPr>
          <p:nvPr>
            <p:ph type="title"/>
          </p:nvPr>
        </p:nvSpPr>
        <p:spPr>
          <a:xfrm>
            <a:off x="3919538" y="839788"/>
            <a:ext cx="6591300" cy="1260475"/>
          </a:xfrm>
        </p:spPr>
        <p:txBody>
          <a:bodyPr/>
          <a:lstStyle/>
          <a:p>
            <a:r>
              <a:rPr lang="en-US" sz="3000" dirty="0">
                <a:solidFill>
                  <a:srgbClr val="0070C0"/>
                </a:solidFill>
                <a:latin typeface="Open Sans"/>
              </a:rPr>
              <a:t>Logic and Bit Operations</a:t>
            </a:r>
          </a:p>
        </p:txBody>
      </p:sp>
      <p:sp>
        <p:nvSpPr>
          <p:cNvPr id="5" name="Rectangle 4">
            <a:extLst>
              <a:ext uri="{FF2B5EF4-FFF2-40B4-BE49-F238E27FC236}">
                <a16:creationId xmlns:a16="http://schemas.microsoft.com/office/drawing/2014/main" id="{9D877257-5055-4FD3-A243-91C7DAD78545}"/>
              </a:ext>
            </a:extLst>
          </p:cNvPr>
          <p:cNvSpPr/>
          <p:nvPr/>
        </p:nvSpPr>
        <p:spPr>
          <a:xfrm>
            <a:off x="1446414" y="3535177"/>
            <a:ext cx="9186862" cy="2708434"/>
          </a:xfrm>
          <a:prstGeom prst="rect">
            <a:avLst/>
          </a:prstGeom>
        </p:spPr>
        <p:txBody>
          <a:bodyPr wrap="square">
            <a:spAutoFit/>
          </a:bodyPr>
          <a:lstStyle/>
          <a:p>
            <a:pPr>
              <a:spcBef>
                <a:spcPts val="600"/>
              </a:spcBef>
            </a:pPr>
            <a:r>
              <a:rPr lang="en-US" sz="2000" b="1" i="1" dirty="0">
                <a:solidFill>
                  <a:schemeClr val="accent1"/>
                </a:solidFill>
                <a:latin typeface="Open Sans"/>
              </a:rPr>
              <a:t>Solution:</a:t>
            </a:r>
          </a:p>
          <a:p>
            <a:pPr>
              <a:spcBef>
                <a:spcPts val="600"/>
              </a:spcBef>
            </a:pPr>
            <a:endParaRPr lang="en-US" sz="2000" dirty="0">
              <a:solidFill>
                <a:srgbClr val="000000"/>
              </a:solidFill>
              <a:latin typeface="Open Sans"/>
            </a:endParaRPr>
          </a:p>
          <a:p>
            <a:pPr>
              <a:spcBef>
                <a:spcPts val="600"/>
              </a:spcBef>
            </a:pPr>
            <a:r>
              <a:rPr lang="en-US" sz="2000" dirty="0">
                <a:solidFill>
                  <a:srgbClr val="000000"/>
                </a:solidFill>
                <a:latin typeface="Open Sans"/>
              </a:rPr>
              <a:t>01 1011 0110</a:t>
            </a:r>
          </a:p>
          <a:p>
            <a:pPr>
              <a:spcBef>
                <a:spcPts val="600"/>
              </a:spcBef>
            </a:pPr>
            <a:r>
              <a:rPr lang="en-US" sz="2000" dirty="0">
                <a:solidFill>
                  <a:srgbClr val="000000"/>
                </a:solidFill>
                <a:latin typeface="Open Sans"/>
              </a:rPr>
              <a:t>11 0001 1101</a:t>
            </a:r>
          </a:p>
          <a:p>
            <a:pPr>
              <a:spcBef>
                <a:spcPts val="600"/>
              </a:spcBef>
            </a:pPr>
            <a:r>
              <a:rPr lang="en-US" sz="2000" dirty="0">
                <a:solidFill>
                  <a:srgbClr val="000000"/>
                </a:solidFill>
                <a:latin typeface="Open Sans"/>
              </a:rPr>
              <a:t>11 1011 1111    </a:t>
            </a:r>
            <a:r>
              <a:rPr lang="en-US" sz="2000" b="1" dirty="0">
                <a:solidFill>
                  <a:schemeClr val="accent1"/>
                </a:solidFill>
                <a:latin typeface="Open Sans"/>
              </a:rPr>
              <a:t>bitwise </a:t>
            </a:r>
            <a:r>
              <a:rPr lang="en-US" sz="2000" b="1" i="1" dirty="0">
                <a:solidFill>
                  <a:schemeClr val="accent1"/>
                </a:solidFill>
                <a:latin typeface="Open Sans"/>
              </a:rPr>
              <a:t>OR</a:t>
            </a:r>
          </a:p>
          <a:p>
            <a:pPr>
              <a:spcBef>
                <a:spcPts val="600"/>
              </a:spcBef>
            </a:pPr>
            <a:r>
              <a:rPr lang="en-US" sz="2000" dirty="0">
                <a:solidFill>
                  <a:srgbClr val="000000"/>
                </a:solidFill>
                <a:latin typeface="Open Sans"/>
              </a:rPr>
              <a:t>01 0001 0100    </a:t>
            </a:r>
            <a:r>
              <a:rPr lang="en-US" sz="2000" b="1" dirty="0">
                <a:solidFill>
                  <a:schemeClr val="accent1"/>
                </a:solidFill>
                <a:latin typeface="Open Sans"/>
              </a:rPr>
              <a:t>bitwise </a:t>
            </a:r>
            <a:r>
              <a:rPr lang="en-US" sz="2000" b="1" i="1" dirty="0">
                <a:solidFill>
                  <a:schemeClr val="accent1"/>
                </a:solidFill>
                <a:latin typeface="Open Sans"/>
              </a:rPr>
              <a:t>AND</a:t>
            </a:r>
          </a:p>
          <a:p>
            <a:pPr>
              <a:spcBef>
                <a:spcPts val="600"/>
              </a:spcBef>
            </a:pPr>
            <a:r>
              <a:rPr lang="de-DE" sz="2000" dirty="0">
                <a:solidFill>
                  <a:srgbClr val="000000"/>
                </a:solidFill>
                <a:latin typeface="Open Sans"/>
              </a:rPr>
              <a:t>10 1010 1011    </a:t>
            </a:r>
            <a:r>
              <a:rPr lang="de-DE" sz="2000" b="1" dirty="0">
                <a:solidFill>
                  <a:schemeClr val="accent1"/>
                </a:solidFill>
                <a:latin typeface="Open Sans"/>
              </a:rPr>
              <a:t>bitwise </a:t>
            </a:r>
            <a:r>
              <a:rPr lang="de-DE" sz="2000" b="1" i="1" dirty="0">
                <a:solidFill>
                  <a:schemeClr val="accent1"/>
                </a:solidFill>
                <a:latin typeface="Open Sans"/>
              </a:rPr>
              <a:t>XOR</a:t>
            </a:r>
            <a:endParaRPr lang="en-US" sz="2000" b="1" dirty="0">
              <a:solidFill>
                <a:schemeClr val="accent1"/>
              </a:solidFill>
              <a:latin typeface="Open Sans"/>
            </a:endParaRPr>
          </a:p>
        </p:txBody>
      </p:sp>
      <p:cxnSp>
        <p:nvCxnSpPr>
          <p:cNvPr id="7" name="Straight Connector 6">
            <a:extLst>
              <a:ext uri="{FF2B5EF4-FFF2-40B4-BE49-F238E27FC236}">
                <a16:creationId xmlns:a16="http://schemas.microsoft.com/office/drawing/2014/main" id="{DBF154DF-189B-4033-85EF-7EFD289C7758}"/>
              </a:ext>
            </a:extLst>
          </p:cNvPr>
          <p:cNvCxnSpPr>
            <a:cxnSpLocks/>
          </p:cNvCxnSpPr>
          <p:nvPr/>
        </p:nvCxnSpPr>
        <p:spPr>
          <a:xfrm flipV="1">
            <a:off x="1456538" y="5049037"/>
            <a:ext cx="1624012" cy="1"/>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m3d="http://schemas.microsoft.com/office/drawing/2017/model3d" Requires="am3d">
          <p:graphicFrame>
            <p:nvGraphicFramePr>
              <p:cNvPr id="2" name="3D Model 1" descr="Integrated Circuit 16 Pin Dip">
                <a:extLst>
                  <a:ext uri="{FF2B5EF4-FFF2-40B4-BE49-F238E27FC236}">
                    <a16:creationId xmlns:a16="http://schemas.microsoft.com/office/drawing/2014/main" id="{6A0ABB3E-E3E2-4612-A68A-46EA9E7B2BB9}"/>
                  </a:ext>
                </a:extLst>
              </p:cNvPr>
              <p:cNvGraphicFramePr>
                <a:graphicFrameLocks noChangeAspect="1"/>
              </p:cNvGraphicFramePr>
              <p:nvPr>
                <p:extLst>
                  <p:ext uri="{D42A27DB-BD31-4B8C-83A1-F6EECF244321}">
                    <p14:modId xmlns:p14="http://schemas.microsoft.com/office/powerpoint/2010/main" val="3039466340"/>
                  </p:ext>
                </p:extLst>
              </p:nvPr>
            </p:nvGraphicFramePr>
            <p:xfrm>
              <a:off x="5912048" y="3467276"/>
              <a:ext cx="4483942" cy="3163523"/>
            </p:xfrm>
            <a:graphic>
              <a:graphicData uri="http://schemas.microsoft.com/office/drawing/2017/model3d">
                <am3d:model3d r:embed="rId2">
                  <am3d:spPr>
                    <a:xfrm>
                      <a:off x="0" y="0"/>
                      <a:ext cx="4483942" cy="3163523"/>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1007498" ay="2458040" az="671466"/>
                    <am3d:postTrans dx="0" dy="0" dz="0"/>
                  </am3d:trans>
                  <am3d:raster rName="Office3DRenderer" rVer="16.0.8326">
                    <am3d:blip r:embed="rId3"/>
                  </am3d:raster>
                  <am3d:objViewport viewportSz="47505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Integrated Circuit 16 Pin Dip">
                <a:extLst>
                  <a:ext uri="{FF2B5EF4-FFF2-40B4-BE49-F238E27FC236}">
                    <a16:creationId xmlns:a16="http://schemas.microsoft.com/office/drawing/2014/main" id="{6A0ABB3E-E3E2-4612-A68A-46EA9E7B2BB9}"/>
                  </a:ext>
                </a:extLst>
              </p:cNvPr>
              <p:cNvPicPr>
                <a:picLocks noGrp="1" noRot="1" noChangeAspect="1" noMove="1" noResize="1" noEditPoints="1" noAdjustHandles="1" noChangeArrowheads="1" noChangeShapeType="1" noCrop="1"/>
              </p:cNvPicPr>
              <p:nvPr/>
            </p:nvPicPr>
            <p:blipFill>
              <a:blip r:embed="rId3"/>
              <a:stretch>
                <a:fillRect/>
              </a:stretch>
            </p:blipFill>
            <p:spPr>
              <a:xfrm>
                <a:off x="5912048" y="3467276"/>
                <a:ext cx="4483942" cy="3163523"/>
              </a:xfrm>
              <a:prstGeom prst="rect">
                <a:avLst/>
              </a:prstGeom>
            </p:spPr>
          </p:pic>
        </mc:Fallback>
      </mc:AlternateContent>
    </p:spTree>
    <p:extLst>
      <p:ext uri="{BB962C8B-B14F-4D97-AF65-F5344CB8AC3E}">
        <p14:creationId xmlns:p14="http://schemas.microsoft.com/office/powerpoint/2010/main" val="103492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769630"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sz="3000" b="1" dirty="0">
                <a:solidFill>
                  <a:schemeClr val="bg1"/>
                </a:solidFill>
                <a:latin typeface="Open Sans"/>
              </a:rPr>
              <a:t>Propositional Equivalences</a:t>
            </a:r>
            <a:endParaRPr lang="en-US" altLang="en-US" sz="3000" b="1" dirty="0">
              <a:solidFill>
                <a:schemeClr val="bg1"/>
              </a:solidFill>
              <a:latin typeface="Open Sans"/>
            </a:endParaRPr>
          </a:p>
        </p:txBody>
      </p:sp>
    </p:spTree>
    <p:extLst>
      <p:ext uri="{BB962C8B-B14F-4D97-AF65-F5344CB8AC3E}">
        <p14:creationId xmlns:p14="http://schemas.microsoft.com/office/powerpoint/2010/main" val="253594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AEB6-C65C-41AA-B32C-C98EB9840694}"/>
              </a:ext>
            </a:extLst>
          </p:cNvPr>
          <p:cNvSpPr>
            <a:spLocks noGrp="1"/>
          </p:cNvSpPr>
          <p:nvPr>
            <p:ph type="title"/>
          </p:nvPr>
        </p:nvSpPr>
        <p:spPr>
          <a:xfrm>
            <a:off x="4189614" y="623663"/>
            <a:ext cx="6321223" cy="1260475"/>
          </a:xfrm>
        </p:spPr>
        <p:txBody>
          <a:bodyPr/>
          <a:lstStyle/>
          <a:p>
            <a:r>
              <a:rPr lang="en-US" sz="3000" dirty="0">
                <a:solidFill>
                  <a:schemeClr val="accent1"/>
                </a:solidFill>
                <a:latin typeface="Open Sans"/>
              </a:rPr>
              <a:t>Compound proposition</a:t>
            </a:r>
          </a:p>
        </p:txBody>
      </p:sp>
      <p:sp>
        <p:nvSpPr>
          <p:cNvPr id="4" name="Rectangle 3">
            <a:extLst>
              <a:ext uri="{FF2B5EF4-FFF2-40B4-BE49-F238E27FC236}">
                <a16:creationId xmlns:a16="http://schemas.microsoft.com/office/drawing/2014/main" id="{67619075-D19D-4C94-BFEF-BDD6D625604D}"/>
              </a:ext>
            </a:extLst>
          </p:cNvPr>
          <p:cNvSpPr/>
          <p:nvPr/>
        </p:nvSpPr>
        <p:spPr>
          <a:xfrm>
            <a:off x="1320481" y="3027426"/>
            <a:ext cx="899437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000" b="1" dirty="0" err="1">
                <a:solidFill>
                  <a:schemeClr val="accent1"/>
                </a:solidFill>
                <a:latin typeface="Open Sans"/>
              </a:rPr>
              <a:t>Definisi</a:t>
            </a:r>
            <a:r>
              <a:rPr lang="en-US" sz="2000" b="1" dirty="0">
                <a:solidFill>
                  <a:schemeClr val="accent1"/>
                </a:solidFill>
                <a:latin typeface="Open Sans"/>
              </a:rPr>
              <a:t> 1.</a:t>
            </a:r>
          </a:p>
          <a:p>
            <a:pPr algn="just"/>
            <a:r>
              <a:rPr lang="en-US" sz="2000" dirty="0">
                <a:latin typeface="Open Sans"/>
              </a:rPr>
              <a:t>A compound proposition that is always true, no matter what the truth values of the propositional variables that occur in it, is called </a:t>
            </a:r>
            <a:r>
              <a:rPr lang="en-US" sz="2000" b="1" dirty="0">
                <a:solidFill>
                  <a:srgbClr val="FF0000"/>
                </a:solidFill>
                <a:latin typeface="Open Sans"/>
              </a:rPr>
              <a:t>a</a:t>
            </a:r>
            <a:r>
              <a:rPr lang="en-US" sz="2000" dirty="0">
                <a:latin typeface="Open Sans"/>
              </a:rPr>
              <a:t> </a:t>
            </a:r>
            <a:r>
              <a:rPr lang="en-US" sz="2000" b="1" i="1" dirty="0">
                <a:solidFill>
                  <a:srgbClr val="FF0000"/>
                </a:solidFill>
                <a:latin typeface="Open Sans"/>
              </a:rPr>
              <a:t>tautology</a:t>
            </a:r>
            <a:r>
              <a:rPr lang="en-US" sz="2000" dirty="0">
                <a:latin typeface="Open Sans"/>
              </a:rPr>
              <a:t>. A compound proposition that is always false is called </a:t>
            </a:r>
            <a:r>
              <a:rPr lang="en-US" sz="2000" b="1" dirty="0">
                <a:solidFill>
                  <a:srgbClr val="FF0000"/>
                </a:solidFill>
                <a:latin typeface="Open Sans"/>
              </a:rPr>
              <a:t>a</a:t>
            </a:r>
            <a:r>
              <a:rPr lang="en-US" sz="2000" dirty="0">
                <a:latin typeface="Open Sans"/>
              </a:rPr>
              <a:t> </a:t>
            </a:r>
            <a:r>
              <a:rPr lang="en-US" sz="2000" b="1" i="1" dirty="0">
                <a:solidFill>
                  <a:srgbClr val="FF0000"/>
                </a:solidFill>
                <a:latin typeface="Open Sans"/>
              </a:rPr>
              <a:t>contradiction</a:t>
            </a:r>
            <a:r>
              <a:rPr lang="en-US" sz="2000" dirty="0">
                <a:latin typeface="Open Sans"/>
              </a:rPr>
              <a:t>. A compound proposition that is neither a tautology nor a contradiction is called </a:t>
            </a:r>
            <a:r>
              <a:rPr lang="en-US" sz="2000" b="1" dirty="0">
                <a:solidFill>
                  <a:srgbClr val="FF0000"/>
                </a:solidFill>
                <a:latin typeface="Open Sans"/>
              </a:rPr>
              <a:t>a </a:t>
            </a:r>
            <a:r>
              <a:rPr lang="en-US" sz="2000" b="1" i="1" dirty="0">
                <a:solidFill>
                  <a:srgbClr val="FF0000"/>
                </a:solidFill>
                <a:latin typeface="Open Sans"/>
              </a:rPr>
              <a:t>contingency</a:t>
            </a:r>
            <a:r>
              <a:rPr lang="en-US" sz="2000" b="1" dirty="0">
                <a:solidFill>
                  <a:srgbClr val="FF0000"/>
                </a:solidFill>
                <a:latin typeface="Open Sans"/>
              </a:rPr>
              <a:t>.</a:t>
            </a:r>
          </a:p>
        </p:txBody>
      </p:sp>
      <p:sp>
        <p:nvSpPr>
          <p:cNvPr id="7" name="TextBox 6">
            <a:extLst>
              <a:ext uri="{FF2B5EF4-FFF2-40B4-BE49-F238E27FC236}">
                <a16:creationId xmlns:a16="http://schemas.microsoft.com/office/drawing/2014/main" id="{E8C55AAC-FEEA-46CC-A191-AB87A6370352}"/>
              </a:ext>
            </a:extLst>
          </p:cNvPr>
          <p:cNvSpPr txBox="1"/>
          <p:nvPr/>
        </p:nvSpPr>
        <p:spPr>
          <a:xfrm>
            <a:off x="1163782" y="5042413"/>
            <a:ext cx="1345240" cy="400110"/>
          </a:xfrm>
          <a:prstGeom prst="rect">
            <a:avLst/>
          </a:prstGeom>
          <a:noFill/>
        </p:spPr>
        <p:txBody>
          <a:bodyPr wrap="square" rtlCol="0">
            <a:spAutoFit/>
          </a:bodyPr>
          <a:lstStyle/>
          <a:p>
            <a:r>
              <a:rPr lang="en-US" sz="2000" b="1" dirty="0">
                <a:solidFill>
                  <a:schemeClr val="accent1"/>
                </a:solidFill>
                <a:latin typeface="Open Sans"/>
              </a:rPr>
              <a:t>Example :</a:t>
            </a:r>
          </a:p>
        </p:txBody>
      </p:sp>
      <p:pic>
        <p:nvPicPr>
          <p:cNvPr id="8" name="Picture 7">
            <a:extLst>
              <a:ext uri="{FF2B5EF4-FFF2-40B4-BE49-F238E27FC236}">
                <a16:creationId xmlns:a16="http://schemas.microsoft.com/office/drawing/2014/main" id="{8A75081F-A434-4D17-8628-786D34BA0D27}"/>
              </a:ext>
            </a:extLst>
          </p:cNvPr>
          <p:cNvPicPr>
            <a:picLocks noChangeAspect="1"/>
          </p:cNvPicPr>
          <p:nvPr/>
        </p:nvPicPr>
        <p:blipFill>
          <a:blip r:embed="rId2"/>
          <a:stretch>
            <a:fillRect/>
          </a:stretch>
        </p:blipFill>
        <p:spPr>
          <a:xfrm>
            <a:off x="3357578" y="5782654"/>
            <a:ext cx="3973482" cy="1636622"/>
          </a:xfrm>
          <a:prstGeom prst="rect">
            <a:avLst/>
          </a:prstGeom>
        </p:spPr>
      </p:pic>
      <p:cxnSp>
        <p:nvCxnSpPr>
          <p:cNvPr id="11" name="Straight Arrow Connector 10">
            <a:extLst>
              <a:ext uri="{FF2B5EF4-FFF2-40B4-BE49-F238E27FC236}">
                <a16:creationId xmlns:a16="http://schemas.microsoft.com/office/drawing/2014/main" id="{D845B6D7-F572-4AAE-8356-623F5ACC0FEC}"/>
              </a:ext>
            </a:extLst>
          </p:cNvPr>
          <p:cNvCxnSpPr>
            <a:cxnSpLocks/>
          </p:cNvCxnSpPr>
          <p:nvPr/>
        </p:nvCxnSpPr>
        <p:spPr>
          <a:xfrm flipV="1">
            <a:off x="5301991" y="5525208"/>
            <a:ext cx="290946" cy="276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CEC371-8BF6-4AC2-A2DE-20C46B1EED86}"/>
              </a:ext>
            </a:extLst>
          </p:cNvPr>
          <p:cNvCxnSpPr>
            <a:cxnSpLocks/>
          </p:cNvCxnSpPr>
          <p:nvPr/>
        </p:nvCxnSpPr>
        <p:spPr>
          <a:xfrm flipV="1">
            <a:off x="6615687" y="5569897"/>
            <a:ext cx="290946" cy="276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171897-26C4-4280-95A3-613DB33B867A}"/>
              </a:ext>
            </a:extLst>
          </p:cNvPr>
          <p:cNvSpPr txBox="1"/>
          <p:nvPr/>
        </p:nvSpPr>
        <p:spPr>
          <a:xfrm>
            <a:off x="5001191" y="5154399"/>
            <a:ext cx="1479665" cy="415498"/>
          </a:xfrm>
          <a:prstGeom prst="rect">
            <a:avLst/>
          </a:prstGeom>
          <a:noFill/>
        </p:spPr>
        <p:txBody>
          <a:bodyPr wrap="square" rtlCol="0">
            <a:spAutoFit/>
          </a:bodyPr>
          <a:lstStyle/>
          <a:p>
            <a:r>
              <a:rPr lang="en-US" b="1" dirty="0">
                <a:solidFill>
                  <a:srgbClr val="FF0000"/>
                </a:solidFill>
              </a:rPr>
              <a:t>Tautology</a:t>
            </a:r>
          </a:p>
        </p:txBody>
      </p:sp>
      <p:sp>
        <p:nvSpPr>
          <p:cNvPr id="17" name="TextBox 16">
            <a:extLst>
              <a:ext uri="{FF2B5EF4-FFF2-40B4-BE49-F238E27FC236}">
                <a16:creationId xmlns:a16="http://schemas.microsoft.com/office/drawing/2014/main" id="{7B9E2CB5-D817-4865-85E3-2E24B940AB62}"/>
              </a:ext>
            </a:extLst>
          </p:cNvPr>
          <p:cNvSpPr txBox="1"/>
          <p:nvPr/>
        </p:nvSpPr>
        <p:spPr>
          <a:xfrm>
            <a:off x="6480856" y="5195752"/>
            <a:ext cx="2017080" cy="415498"/>
          </a:xfrm>
          <a:prstGeom prst="rect">
            <a:avLst/>
          </a:prstGeom>
          <a:noFill/>
        </p:spPr>
        <p:txBody>
          <a:bodyPr wrap="square" rtlCol="0">
            <a:spAutoFit/>
          </a:bodyPr>
          <a:lstStyle/>
          <a:p>
            <a:r>
              <a:rPr lang="en-US" b="1" dirty="0">
                <a:solidFill>
                  <a:srgbClr val="FF0000"/>
                </a:solidFill>
              </a:rPr>
              <a:t>Contradiction</a:t>
            </a:r>
          </a:p>
        </p:txBody>
      </p:sp>
      <p:sp>
        <p:nvSpPr>
          <p:cNvPr id="18" name="Rectangle 17">
            <a:extLst>
              <a:ext uri="{FF2B5EF4-FFF2-40B4-BE49-F238E27FC236}">
                <a16:creationId xmlns:a16="http://schemas.microsoft.com/office/drawing/2014/main" id="{473A0087-3F87-4D7A-BD4A-DC837A6284B2}"/>
              </a:ext>
            </a:extLst>
          </p:cNvPr>
          <p:cNvSpPr/>
          <p:nvPr/>
        </p:nvSpPr>
        <p:spPr>
          <a:xfrm>
            <a:off x="1220728" y="2204873"/>
            <a:ext cx="9094123" cy="707886"/>
          </a:xfrm>
          <a:prstGeom prst="rect">
            <a:avLst/>
          </a:prstGeom>
        </p:spPr>
        <p:txBody>
          <a:bodyPr wrap="square">
            <a:spAutoFit/>
          </a:bodyPr>
          <a:lstStyle/>
          <a:p>
            <a:pPr marL="3092450" indent="-3092450" algn="just"/>
            <a:r>
              <a:rPr lang="en-US" sz="2000" b="1" dirty="0">
                <a:solidFill>
                  <a:srgbClr val="FF0000"/>
                </a:solidFill>
                <a:latin typeface="Open Sans"/>
              </a:rPr>
              <a:t>Compound proposition </a:t>
            </a:r>
            <a:r>
              <a:rPr lang="en-US" sz="2000" dirty="0">
                <a:latin typeface="Open Sans"/>
              </a:rPr>
              <a:t>: an expression formed from propositional variables  using logical operators</a:t>
            </a:r>
          </a:p>
        </p:txBody>
      </p:sp>
    </p:spTree>
    <p:extLst>
      <p:ext uri="{BB962C8B-B14F-4D97-AF65-F5344CB8AC3E}">
        <p14:creationId xmlns:p14="http://schemas.microsoft.com/office/powerpoint/2010/main" val="2875733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AEB6-C65C-41AA-B32C-C98EB9840694}"/>
              </a:ext>
            </a:extLst>
          </p:cNvPr>
          <p:cNvSpPr>
            <a:spLocks noGrp="1"/>
          </p:cNvSpPr>
          <p:nvPr>
            <p:ph type="title"/>
          </p:nvPr>
        </p:nvSpPr>
        <p:spPr>
          <a:xfrm>
            <a:off x="4189614" y="623663"/>
            <a:ext cx="6321223" cy="1260475"/>
          </a:xfrm>
        </p:spPr>
        <p:txBody>
          <a:bodyPr/>
          <a:lstStyle/>
          <a:p>
            <a:r>
              <a:rPr lang="en-US" sz="3000" dirty="0">
                <a:solidFill>
                  <a:schemeClr val="accent1"/>
                </a:solidFill>
                <a:latin typeface="Open Sans"/>
              </a:rPr>
              <a:t>Logical Equivalences</a:t>
            </a:r>
          </a:p>
        </p:txBody>
      </p:sp>
      <p:sp>
        <p:nvSpPr>
          <p:cNvPr id="4" name="Rectangle 3">
            <a:extLst>
              <a:ext uri="{FF2B5EF4-FFF2-40B4-BE49-F238E27FC236}">
                <a16:creationId xmlns:a16="http://schemas.microsoft.com/office/drawing/2014/main" id="{67619075-D19D-4C94-BFEF-BDD6D625604D}"/>
              </a:ext>
            </a:extLst>
          </p:cNvPr>
          <p:cNvSpPr/>
          <p:nvPr/>
        </p:nvSpPr>
        <p:spPr>
          <a:xfrm>
            <a:off x="1320481" y="3027426"/>
            <a:ext cx="8994370" cy="14414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spcBef>
                <a:spcPts val="800"/>
              </a:spcBef>
            </a:pPr>
            <a:r>
              <a:rPr lang="en-US" sz="2000" b="1" dirty="0" err="1">
                <a:solidFill>
                  <a:schemeClr val="accent1"/>
                </a:solidFill>
                <a:latin typeface="Open Sans"/>
              </a:rPr>
              <a:t>Definisi</a:t>
            </a:r>
            <a:r>
              <a:rPr lang="en-US" sz="2000" b="1" dirty="0">
                <a:solidFill>
                  <a:schemeClr val="accent1"/>
                </a:solidFill>
                <a:latin typeface="Open Sans"/>
              </a:rPr>
              <a:t> 2.</a:t>
            </a:r>
          </a:p>
          <a:p>
            <a:pPr algn="just">
              <a:spcBef>
                <a:spcPts val="800"/>
              </a:spcBef>
            </a:pPr>
            <a:r>
              <a:rPr lang="en-US" sz="2000" dirty="0">
                <a:latin typeface="Open Sans"/>
              </a:rPr>
              <a:t>The compound propositions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are called </a:t>
            </a:r>
            <a:r>
              <a:rPr lang="en-US" sz="2000" i="1" dirty="0">
                <a:latin typeface="Open Sans"/>
              </a:rPr>
              <a:t>logically equivalent </a:t>
            </a:r>
            <a:r>
              <a:rPr lang="en-US" sz="2000" dirty="0">
                <a:latin typeface="Open Sans"/>
              </a:rPr>
              <a:t>if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is a tautology. The notation </a:t>
            </a:r>
            <a:r>
              <a:rPr lang="en-US" sz="2000" i="1" dirty="0">
                <a:latin typeface="Open Sans"/>
              </a:rPr>
              <a:t>p </a:t>
            </a:r>
            <a:r>
              <a:rPr lang="en-US" sz="2000" dirty="0">
                <a:latin typeface="Open Sans"/>
              </a:rPr>
              <a:t>≡ </a:t>
            </a:r>
            <a:r>
              <a:rPr lang="en-US" sz="2000" i="1" dirty="0">
                <a:latin typeface="Open Sans"/>
              </a:rPr>
              <a:t>q (p </a:t>
            </a:r>
            <a:r>
              <a:rPr lang="en-US" dirty="0"/>
              <a:t>⇔ q) </a:t>
            </a:r>
            <a:r>
              <a:rPr lang="en-US" sz="2000" dirty="0">
                <a:latin typeface="Open Sans"/>
              </a:rPr>
              <a:t>denotes that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are logically equivalent.</a:t>
            </a:r>
            <a:endParaRPr lang="en-US" sz="2000" b="1" dirty="0">
              <a:solidFill>
                <a:srgbClr val="FF0000"/>
              </a:solidFill>
              <a:latin typeface="Open San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C55AAC-FEEA-46CC-A191-AB87A6370352}"/>
                  </a:ext>
                </a:extLst>
              </p:cNvPr>
              <p:cNvSpPr txBox="1"/>
              <p:nvPr/>
            </p:nvSpPr>
            <p:spPr>
              <a:xfrm>
                <a:off x="1163782" y="4543663"/>
                <a:ext cx="8994370" cy="453137"/>
              </a:xfrm>
              <a:prstGeom prst="rect">
                <a:avLst/>
              </a:prstGeom>
              <a:noFill/>
            </p:spPr>
            <p:txBody>
              <a:bodyPr wrap="square" rtlCol="0">
                <a:spAutoFit/>
              </a:bodyPr>
              <a:lstStyle/>
              <a:p>
                <a:r>
                  <a:rPr lang="en-US" sz="2000" b="1" dirty="0">
                    <a:solidFill>
                      <a:schemeClr val="accent1"/>
                    </a:solidFill>
                    <a:latin typeface="Open Sans"/>
                  </a:rPr>
                  <a:t>Example : </a:t>
                </a:r>
                <a14:m>
                  <m:oMath xmlns:m="http://schemas.openxmlformats.org/officeDocument/2006/math">
                    <m:r>
                      <a:rPr lang="en-US" sz="2400" b="1" i="1">
                        <a:latin typeface="Cambria Math" panose="02040503050406030204" pitchFamily="18" charset="0"/>
                        <a:ea typeface="Cambria Math" panose="02040503050406030204" pitchFamily="18" charset="0"/>
                      </a:rPr>
                      <m:t>¬</m:t>
                    </m:r>
                  </m:oMath>
                </a14:m>
                <a:r>
                  <a:rPr lang="en-US" dirty="0"/>
                  <a:t>(</a:t>
                </a:r>
                <a:r>
                  <a:rPr lang="en-US" i="1" dirty="0"/>
                  <a:t>p </a:t>
                </a:r>
                <a:r>
                  <a:rPr lang="en-US" dirty="0"/>
                  <a:t>∨ </a:t>
                </a:r>
                <a:r>
                  <a:rPr lang="en-US" i="1" dirty="0"/>
                  <a:t>q</a:t>
                </a:r>
                <a:r>
                  <a:rPr lang="en-US" dirty="0"/>
                  <a:t>) and </a:t>
                </a:r>
                <a14:m>
                  <m:oMath xmlns:m="http://schemas.openxmlformats.org/officeDocument/2006/math">
                    <m:r>
                      <a:rPr lang="en-US" sz="2400" b="1" i="1">
                        <a:latin typeface="Cambria Math" panose="02040503050406030204" pitchFamily="18" charset="0"/>
                        <a:ea typeface="Cambria Math" panose="02040503050406030204" pitchFamily="18" charset="0"/>
                      </a:rPr>
                      <m:t>¬ </m:t>
                    </m:r>
                  </m:oMath>
                </a14:m>
                <a:r>
                  <a:rPr lang="en-US" i="1" dirty="0"/>
                  <a:t>p </a:t>
                </a:r>
                <a:r>
                  <a:rPr lang="en-US" dirty="0"/>
                  <a:t>∧ </a:t>
                </a:r>
                <a14:m>
                  <m:oMath xmlns:m="http://schemas.openxmlformats.org/officeDocument/2006/math">
                    <m:r>
                      <a:rPr lang="en-US" sz="2400" b="1" i="1">
                        <a:latin typeface="Cambria Math" panose="02040503050406030204" pitchFamily="18" charset="0"/>
                        <a:ea typeface="Cambria Math" panose="02040503050406030204" pitchFamily="18" charset="0"/>
                      </a:rPr>
                      <m:t>¬ </m:t>
                    </m:r>
                  </m:oMath>
                </a14:m>
                <a:r>
                  <a:rPr lang="en-US" i="1" dirty="0"/>
                  <a:t>q </a:t>
                </a:r>
                <a:r>
                  <a:rPr lang="en-US" dirty="0"/>
                  <a:t>are logically equivalent.</a:t>
                </a:r>
                <a:r>
                  <a:rPr lang="en-US" sz="2000" b="1" dirty="0">
                    <a:solidFill>
                      <a:schemeClr val="accent1"/>
                    </a:solidFill>
                    <a:latin typeface="Open Sans"/>
                  </a:rPr>
                  <a:t> </a:t>
                </a:r>
              </a:p>
            </p:txBody>
          </p:sp>
        </mc:Choice>
        <mc:Fallback xmlns="">
          <p:sp>
            <p:nvSpPr>
              <p:cNvPr id="7" name="TextBox 6">
                <a:extLst>
                  <a:ext uri="{FF2B5EF4-FFF2-40B4-BE49-F238E27FC236}">
                    <a16:creationId xmlns:a16="http://schemas.microsoft.com/office/drawing/2014/main" id="{E8C55AAC-FEEA-46CC-A191-AB87A6370352}"/>
                  </a:ext>
                </a:extLst>
              </p:cNvPr>
              <p:cNvSpPr txBox="1">
                <a:spLocks noRot="1" noChangeAspect="1" noMove="1" noResize="1" noEditPoints="1" noAdjustHandles="1" noChangeArrowheads="1" noChangeShapeType="1" noTextEdit="1"/>
              </p:cNvSpPr>
              <p:nvPr/>
            </p:nvSpPr>
            <p:spPr>
              <a:xfrm>
                <a:off x="1163782" y="4543663"/>
                <a:ext cx="8994370" cy="453137"/>
              </a:xfrm>
              <a:prstGeom prst="rect">
                <a:avLst/>
              </a:prstGeom>
              <a:blipFill>
                <a:blip r:embed="rId2"/>
                <a:stretch>
                  <a:fillRect l="-746" t="-2667" b="-25333"/>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73A0087-3F87-4D7A-BD4A-DC837A6284B2}"/>
              </a:ext>
            </a:extLst>
          </p:cNvPr>
          <p:cNvSpPr/>
          <p:nvPr/>
        </p:nvSpPr>
        <p:spPr>
          <a:xfrm>
            <a:off x="1220728" y="2204873"/>
            <a:ext cx="9094123" cy="707886"/>
          </a:xfrm>
          <a:prstGeom prst="rect">
            <a:avLst/>
          </a:prstGeom>
        </p:spPr>
        <p:txBody>
          <a:bodyPr wrap="square">
            <a:spAutoFit/>
          </a:bodyPr>
          <a:lstStyle/>
          <a:p>
            <a:pPr algn="just">
              <a:spcBef>
                <a:spcPts val="600"/>
              </a:spcBef>
            </a:pPr>
            <a:r>
              <a:rPr lang="en-US" sz="2000" b="1" dirty="0">
                <a:solidFill>
                  <a:srgbClr val="FF0000"/>
                </a:solidFill>
                <a:latin typeface="Open Sans"/>
              </a:rPr>
              <a:t>Logically equivalent. : </a:t>
            </a:r>
            <a:r>
              <a:rPr lang="en-US" sz="2000" dirty="0">
                <a:latin typeface="Open Sans"/>
              </a:rPr>
              <a:t>Compound propositions that have the same truth values in all possible cases</a:t>
            </a:r>
            <a:r>
              <a:rPr lang="en-US" sz="2000" b="1" dirty="0">
                <a:solidFill>
                  <a:srgbClr val="FF0000"/>
                </a:solidFill>
                <a:latin typeface="Open Sans"/>
              </a:rPr>
              <a:t>.</a:t>
            </a:r>
            <a:endParaRPr lang="en-US" sz="2000" dirty="0">
              <a:solidFill>
                <a:srgbClr val="FF0000"/>
              </a:solidFill>
              <a:latin typeface="Open Sans"/>
            </a:endParaRPr>
          </a:p>
        </p:txBody>
      </p:sp>
      <p:sp>
        <p:nvSpPr>
          <p:cNvPr id="6" name="Oval 5">
            <a:extLst>
              <a:ext uri="{FF2B5EF4-FFF2-40B4-BE49-F238E27FC236}">
                <a16:creationId xmlns:a16="http://schemas.microsoft.com/office/drawing/2014/main" id="{A6CD4E7B-44A2-4BD1-AAE7-6A7AA6D941BB}"/>
              </a:ext>
            </a:extLst>
          </p:cNvPr>
          <p:cNvSpPr/>
          <p:nvPr/>
        </p:nvSpPr>
        <p:spPr>
          <a:xfrm>
            <a:off x="5161725" y="5669280"/>
            <a:ext cx="606064" cy="149629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F9B5772E-5A6F-44D7-9DC2-880FDC65AAFE}"/>
              </a:ext>
            </a:extLst>
          </p:cNvPr>
          <p:cNvPicPr>
            <a:picLocks noChangeAspect="1"/>
          </p:cNvPicPr>
          <p:nvPr/>
        </p:nvPicPr>
        <p:blipFill>
          <a:blip r:embed="rId3"/>
          <a:stretch>
            <a:fillRect/>
          </a:stretch>
        </p:blipFill>
        <p:spPr>
          <a:xfrm>
            <a:off x="2206070" y="5214042"/>
            <a:ext cx="7455707" cy="2101678"/>
          </a:xfrm>
          <a:prstGeom prst="rect">
            <a:avLst/>
          </a:prstGeom>
        </p:spPr>
      </p:pic>
      <p:sp>
        <p:nvSpPr>
          <p:cNvPr id="9" name="Oval 8">
            <a:extLst>
              <a:ext uri="{FF2B5EF4-FFF2-40B4-BE49-F238E27FC236}">
                <a16:creationId xmlns:a16="http://schemas.microsoft.com/office/drawing/2014/main" id="{B3C35E10-0A7D-4C6E-ADDC-522CC022E8FC}"/>
              </a:ext>
            </a:extLst>
          </p:cNvPr>
          <p:cNvSpPr/>
          <p:nvPr/>
        </p:nvSpPr>
        <p:spPr>
          <a:xfrm>
            <a:off x="5027956" y="5659027"/>
            <a:ext cx="873601" cy="15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AD0B45D-B127-4419-A91C-1435A608C644}"/>
              </a:ext>
            </a:extLst>
          </p:cNvPr>
          <p:cNvSpPr/>
          <p:nvPr/>
        </p:nvSpPr>
        <p:spPr>
          <a:xfrm>
            <a:off x="8521188" y="5708903"/>
            <a:ext cx="873601" cy="15960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40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D390F-733C-43FF-AF54-FEBC4A0B8206}"/>
              </a:ext>
            </a:extLst>
          </p:cNvPr>
          <p:cNvPicPr>
            <a:picLocks noChangeAspect="1"/>
          </p:cNvPicPr>
          <p:nvPr/>
        </p:nvPicPr>
        <p:blipFill>
          <a:blip r:embed="rId2"/>
          <a:stretch>
            <a:fillRect/>
          </a:stretch>
        </p:blipFill>
        <p:spPr>
          <a:xfrm>
            <a:off x="3391593" y="1617372"/>
            <a:ext cx="7165301" cy="5668454"/>
          </a:xfrm>
          <a:prstGeom prst="rect">
            <a:avLst/>
          </a:prstGeom>
        </p:spPr>
      </p:pic>
      <p:sp>
        <p:nvSpPr>
          <p:cNvPr id="5" name="Title 1">
            <a:extLst>
              <a:ext uri="{FF2B5EF4-FFF2-40B4-BE49-F238E27FC236}">
                <a16:creationId xmlns:a16="http://schemas.microsoft.com/office/drawing/2014/main" id="{2DD1B3E9-8C19-4A5B-B98D-E703B838A2B2}"/>
              </a:ext>
            </a:extLst>
          </p:cNvPr>
          <p:cNvSpPr>
            <a:spLocks noGrp="1"/>
          </p:cNvSpPr>
          <p:nvPr>
            <p:ph type="title"/>
          </p:nvPr>
        </p:nvSpPr>
        <p:spPr>
          <a:xfrm>
            <a:off x="4189614" y="277024"/>
            <a:ext cx="6321223" cy="1260475"/>
          </a:xfrm>
        </p:spPr>
        <p:txBody>
          <a:bodyPr/>
          <a:lstStyle/>
          <a:p>
            <a:r>
              <a:rPr lang="en-US" sz="3000" dirty="0">
                <a:solidFill>
                  <a:schemeClr val="accent1"/>
                </a:solidFill>
                <a:latin typeface="Open Sans"/>
              </a:rPr>
              <a:t>Logical Equivalences Identities</a:t>
            </a:r>
          </a:p>
        </p:txBody>
      </p:sp>
    </p:spTree>
    <p:extLst>
      <p:ext uri="{BB962C8B-B14F-4D97-AF65-F5344CB8AC3E}">
        <p14:creationId xmlns:p14="http://schemas.microsoft.com/office/powerpoint/2010/main" val="1777393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8017F6-B154-4469-A30B-93CBA81D609D}"/>
              </a:ext>
            </a:extLst>
          </p:cNvPr>
          <p:cNvPicPr>
            <a:picLocks noChangeAspect="1"/>
          </p:cNvPicPr>
          <p:nvPr/>
        </p:nvPicPr>
        <p:blipFill>
          <a:blip r:embed="rId2"/>
          <a:stretch>
            <a:fillRect/>
          </a:stretch>
        </p:blipFill>
        <p:spPr>
          <a:xfrm>
            <a:off x="1433013" y="2373258"/>
            <a:ext cx="4544705" cy="4600748"/>
          </a:xfrm>
          <a:prstGeom prst="rect">
            <a:avLst/>
          </a:prstGeom>
        </p:spPr>
      </p:pic>
      <p:pic>
        <p:nvPicPr>
          <p:cNvPr id="5" name="Picture 4">
            <a:extLst>
              <a:ext uri="{FF2B5EF4-FFF2-40B4-BE49-F238E27FC236}">
                <a16:creationId xmlns:a16="http://schemas.microsoft.com/office/drawing/2014/main" id="{0E056C44-336F-48E7-864D-FA9C447C3682}"/>
              </a:ext>
            </a:extLst>
          </p:cNvPr>
          <p:cNvPicPr>
            <a:picLocks noChangeAspect="1"/>
          </p:cNvPicPr>
          <p:nvPr/>
        </p:nvPicPr>
        <p:blipFill>
          <a:blip r:embed="rId3"/>
          <a:stretch>
            <a:fillRect/>
          </a:stretch>
        </p:blipFill>
        <p:spPr>
          <a:xfrm>
            <a:off x="6346210" y="2373258"/>
            <a:ext cx="3739486" cy="2348868"/>
          </a:xfrm>
          <a:prstGeom prst="rect">
            <a:avLst/>
          </a:prstGeom>
        </p:spPr>
      </p:pic>
      <p:sp>
        <p:nvSpPr>
          <p:cNvPr id="7" name="Title 1">
            <a:extLst>
              <a:ext uri="{FF2B5EF4-FFF2-40B4-BE49-F238E27FC236}">
                <a16:creationId xmlns:a16="http://schemas.microsoft.com/office/drawing/2014/main" id="{82899667-BC03-4AA3-875F-3A2F2DF45F90}"/>
              </a:ext>
            </a:extLst>
          </p:cNvPr>
          <p:cNvSpPr>
            <a:spLocks noGrp="1"/>
          </p:cNvSpPr>
          <p:nvPr>
            <p:ph type="title"/>
          </p:nvPr>
        </p:nvSpPr>
        <p:spPr>
          <a:xfrm>
            <a:off x="3919538" y="839788"/>
            <a:ext cx="6591300" cy="1260475"/>
          </a:xfrm>
        </p:spPr>
        <p:txBody>
          <a:bodyPr/>
          <a:lstStyle/>
          <a:p>
            <a:r>
              <a:rPr lang="en-US" sz="3000" dirty="0">
                <a:solidFill>
                  <a:schemeClr val="accent1"/>
                </a:solidFill>
                <a:latin typeface="Open Sans"/>
              </a:rPr>
              <a:t>Logical Equivalences</a:t>
            </a:r>
          </a:p>
        </p:txBody>
      </p:sp>
    </p:spTree>
    <p:extLst>
      <p:ext uri="{BB962C8B-B14F-4D97-AF65-F5344CB8AC3E}">
        <p14:creationId xmlns:p14="http://schemas.microsoft.com/office/powerpoint/2010/main" val="3843512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69D6-7B04-41CF-B954-F5DB5C06772B}"/>
              </a:ext>
            </a:extLst>
          </p:cNvPr>
          <p:cNvSpPr>
            <a:spLocks noGrp="1"/>
          </p:cNvSpPr>
          <p:nvPr>
            <p:ph type="title"/>
          </p:nvPr>
        </p:nvSpPr>
        <p:spPr>
          <a:xfrm>
            <a:off x="3919538" y="594128"/>
            <a:ext cx="6591300" cy="1260475"/>
          </a:xfrm>
        </p:spPr>
        <p:txBody>
          <a:bodyPr/>
          <a:lstStyle/>
          <a:p>
            <a:r>
              <a:rPr lang="en-US" sz="3000" dirty="0">
                <a:solidFill>
                  <a:schemeClr val="accent1"/>
                </a:solidFill>
                <a:latin typeface="Open Sans"/>
              </a:rPr>
              <a:t>Constructing New Logical Equivalences</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F53FD31-ADB8-4766-9F5C-1F8759DCC19B}"/>
                  </a:ext>
                </a:extLst>
              </p:cNvPr>
              <p:cNvSpPr/>
              <p:nvPr/>
            </p:nvSpPr>
            <p:spPr>
              <a:xfrm>
                <a:off x="1310185" y="2207419"/>
                <a:ext cx="8980227" cy="707886"/>
              </a:xfrm>
              <a:prstGeom prst="rect">
                <a:avLst/>
              </a:prstGeom>
            </p:spPr>
            <p:txBody>
              <a:bodyPr wrap="square">
                <a:spAutoFit/>
              </a:bodyPr>
              <a:lstStyle/>
              <a:p>
                <a:pPr algn="just">
                  <a:spcBef>
                    <a:spcPts val="600"/>
                  </a:spcBef>
                </a:pPr>
                <a:r>
                  <a:rPr lang="en-US" sz="2000" b="1" dirty="0">
                    <a:solidFill>
                      <a:schemeClr val="accent1"/>
                    </a:solidFill>
                    <a:latin typeface="Open Sans"/>
                  </a:rPr>
                  <a:t>Example</a:t>
                </a:r>
                <a:r>
                  <a:rPr lang="en-US" sz="2000" b="1" dirty="0">
                    <a:solidFill>
                      <a:srgbClr val="FF0000"/>
                    </a:solidFill>
                    <a:latin typeface="Open Sans"/>
                  </a:rPr>
                  <a:t> </a:t>
                </a:r>
                <a:r>
                  <a:rPr lang="en-US" sz="2000" dirty="0">
                    <a:latin typeface="Open Sans"/>
                  </a:rPr>
                  <a:t>: Show that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dirty="0">
                    <a:latin typeface="Open Sans"/>
                  </a:rPr>
                  <a:t>(</a:t>
                </a:r>
                <a:r>
                  <a:rPr lang="en-US" sz="2000" i="1" dirty="0">
                    <a:latin typeface="Open Sans"/>
                  </a:rPr>
                  <a:t>p </a:t>
                </a:r>
                <a:r>
                  <a:rPr lang="en-US" sz="2000" dirty="0">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and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i="1" dirty="0">
                    <a:latin typeface="Open Sans"/>
                  </a:rPr>
                  <a:t>p </a:t>
                </a:r>
                <a:r>
                  <a:rPr lang="en-US" sz="2000" dirty="0">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i="1" dirty="0">
                    <a:latin typeface="Open Sans"/>
                  </a:rPr>
                  <a:t>q </a:t>
                </a:r>
                <a:r>
                  <a:rPr lang="en-US" sz="2000" dirty="0">
                    <a:latin typeface="Open Sans"/>
                  </a:rPr>
                  <a:t>are logically equivalent by developing a series of logical equivalences.</a:t>
                </a:r>
              </a:p>
            </p:txBody>
          </p:sp>
        </mc:Choice>
        <mc:Fallback>
          <p:sp>
            <p:nvSpPr>
              <p:cNvPr id="4" name="Rectangle 3">
                <a:extLst>
                  <a:ext uri="{FF2B5EF4-FFF2-40B4-BE49-F238E27FC236}">
                    <a16:creationId xmlns:a16="http://schemas.microsoft.com/office/drawing/2014/main" id="{0F53FD31-ADB8-4766-9F5C-1F8759DCC19B}"/>
                  </a:ext>
                </a:extLst>
              </p:cNvPr>
              <p:cNvSpPr>
                <a:spLocks noRot="1" noChangeAspect="1" noMove="1" noResize="1" noEditPoints="1" noAdjustHandles="1" noChangeArrowheads="1" noChangeShapeType="1" noTextEdit="1"/>
              </p:cNvSpPr>
              <p:nvPr/>
            </p:nvSpPr>
            <p:spPr>
              <a:xfrm>
                <a:off x="1310185" y="2207419"/>
                <a:ext cx="8980227" cy="707886"/>
              </a:xfrm>
              <a:prstGeom prst="rect">
                <a:avLst/>
              </a:prstGeom>
              <a:blipFill>
                <a:blip r:embed="rId2"/>
                <a:stretch>
                  <a:fillRect l="-747" t="-4310" r="-679" b="-1551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79D942E-10BB-4022-AFCA-12B4F2A283FA}"/>
              </a:ext>
            </a:extLst>
          </p:cNvPr>
          <p:cNvSpPr txBox="1"/>
          <p:nvPr/>
        </p:nvSpPr>
        <p:spPr>
          <a:xfrm>
            <a:off x="1288574" y="3203008"/>
            <a:ext cx="1637732" cy="415498"/>
          </a:xfrm>
          <a:prstGeom prst="rect">
            <a:avLst/>
          </a:prstGeom>
          <a:noFill/>
        </p:spPr>
        <p:txBody>
          <a:bodyPr wrap="square" rtlCol="0">
            <a:spAutoFit/>
          </a:bodyPr>
          <a:lstStyle/>
          <a:p>
            <a:r>
              <a:rPr lang="en-US" sz="2000" b="1" dirty="0">
                <a:solidFill>
                  <a:schemeClr val="accent1"/>
                </a:solidFill>
                <a:latin typeface="Open Sans"/>
              </a:rPr>
              <a:t>Solution :</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661A226-2D96-42B5-ADFC-8BA6317A9D89}"/>
                  </a:ext>
                </a:extLst>
              </p:cNvPr>
              <p:cNvSpPr/>
              <p:nvPr/>
            </p:nvSpPr>
            <p:spPr>
              <a:xfrm>
                <a:off x="1212374" y="3746157"/>
                <a:ext cx="9496661" cy="3452227"/>
              </a:xfrm>
              <a:prstGeom prst="rect">
                <a:avLst/>
              </a:prstGeom>
            </p:spPr>
            <p:txBody>
              <a:bodyPr wrap="square">
                <a:spAutoFit/>
              </a:bodyPr>
              <a:lstStyle/>
              <a:p>
                <a:pPr>
                  <a:spcBef>
                    <a:spcPts val="1000"/>
                  </a:spcBef>
                </a:pP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dirty="0">
                    <a:solidFill>
                      <a:srgbClr val="000000"/>
                    </a:solidFill>
                    <a:latin typeface="Open Sans"/>
                  </a:rPr>
                  <a:t>(</a:t>
                </a:r>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r>
                  <a:rPr lang="en-US" sz="2000" i="1" dirty="0">
                    <a:solidFill>
                      <a:srgbClr val="000000"/>
                    </a:solidFill>
                    <a:latin typeface="Open Sans"/>
                  </a:rPr>
                  <a:t>q</a:t>
                </a: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dirty="0">
                    <a:solidFill>
                      <a:srgbClr val="000000"/>
                    </a:solidFill>
                    <a:latin typeface="Open Sans"/>
                  </a:rPr>
                  <a:t>(</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r>
                  <a:rPr lang="en-US" sz="2000" i="1" dirty="0">
                    <a:solidFill>
                      <a:srgbClr val="000000"/>
                    </a:solidFill>
                    <a:latin typeface="Open Sans"/>
                  </a:rPr>
                  <a:t>q</a:t>
                </a:r>
                <a:r>
                  <a:rPr lang="en-US" sz="2000" dirty="0">
                    <a:solidFill>
                      <a:srgbClr val="000000"/>
                    </a:solidFill>
                    <a:latin typeface="Open Sans"/>
                  </a:rPr>
                  <a:t>)                </a:t>
                </a:r>
                <a:r>
                  <a:rPr lang="en-US" sz="2000" b="1" dirty="0">
                    <a:solidFill>
                      <a:srgbClr val="FF0000"/>
                    </a:solidFill>
                    <a:latin typeface="Open Sans"/>
                  </a:rPr>
                  <a:t>by the second De Morgan law</a:t>
                </a:r>
              </a:p>
              <a:p>
                <a:pPr>
                  <a:spcBef>
                    <a:spcPts val="1000"/>
                  </a:spcBef>
                </a:pP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dirty="0">
                    <a:solidFill>
                      <a:srgbClr val="000000"/>
                    </a:solidFill>
                    <a:latin typeface="Open Sans"/>
                  </a:rPr>
                  <a:t>(</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a:t>
                </a: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a:t>
                </a:r>
                <a:r>
                  <a:rPr lang="en-US" sz="2000" b="1" dirty="0">
                    <a:latin typeface="Open Sans"/>
                  </a:rPr>
                  <a:t>]</a:t>
                </a:r>
                <a:r>
                  <a:rPr lang="en-US" sz="2000" b="1" dirty="0">
                    <a:solidFill>
                      <a:srgbClr val="FF0000"/>
                    </a:solidFill>
                    <a:latin typeface="Open Sans"/>
                  </a:rPr>
                  <a:t>           by the first De Morgan law</a:t>
                </a:r>
              </a:p>
              <a:p>
                <a:pPr>
                  <a:spcBef>
                    <a:spcPts val="1000"/>
                  </a:spcBef>
                </a:pP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a:t>
                </a:r>
                <a:r>
                  <a:rPr lang="en-US" sz="2000" dirty="0">
                    <a:solidFill>
                      <a:srgbClr val="000000"/>
                    </a:solidFill>
                    <a:latin typeface="Open Sans"/>
                  </a:rPr>
                  <a:t>)                    </a:t>
                </a:r>
                <a:r>
                  <a:rPr lang="en-US" sz="2000" b="1" dirty="0">
                    <a:solidFill>
                      <a:srgbClr val="FF0000"/>
                    </a:solidFill>
                    <a:latin typeface="Open Sans"/>
                  </a:rPr>
                  <a:t>by the double negation law</a:t>
                </a:r>
              </a:p>
              <a:p>
                <a:pPr>
                  <a:spcBef>
                    <a:spcPts val="1000"/>
                  </a:spcBef>
                </a:pP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r>
                  <a:rPr lang="en-US" sz="2000" i="1" dirty="0">
                    <a:solidFill>
                      <a:srgbClr val="000000"/>
                    </a:solidFill>
                    <a:latin typeface="Open Sans"/>
                  </a:rPr>
                  <a:t>p</a:t>
                </a: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a:t>
                </a:r>
                <a:r>
                  <a:rPr lang="en-US" sz="2000" dirty="0">
                    <a:solidFill>
                      <a:srgbClr val="000000"/>
                    </a:solidFill>
                    <a:latin typeface="Open Sans"/>
                  </a:rPr>
                  <a:t>)        </a:t>
                </a:r>
                <a:r>
                  <a:rPr lang="en-US" sz="2000" b="1" dirty="0">
                    <a:solidFill>
                      <a:srgbClr val="FF0000"/>
                    </a:solidFill>
                    <a:latin typeface="Open Sans"/>
                  </a:rPr>
                  <a:t>by the second distributive law</a:t>
                </a:r>
              </a:p>
              <a:p>
                <a:pPr>
                  <a:spcBef>
                    <a:spcPts val="1000"/>
                  </a:spcBef>
                </a:pPr>
                <a:r>
                  <a:rPr lang="en-US" sz="2000" dirty="0">
                    <a:solidFill>
                      <a:srgbClr val="000000"/>
                    </a:solidFill>
                    <a:latin typeface="Open Sans"/>
                  </a:rPr>
                  <a:t>                         ≡ </a:t>
                </a:r>
                <a:r>
                  <a:rPr lang="en-US" sz="2000" b="1" dirty="0">
                    <a:solidFill>
                      <a:srgbClr val="000000"/>
                    </a:solidFill>
                    <a:latin typeface="Open Sans"/>
                  </a:rPr>
                  <a:t>F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a:t>
                </a:r>
                <a:r>
                  <a:rPr lang="en-US" sz="2000" dirty="0">
                    <a:solidFill>
                      <a:srgbClr val="000000"/>
                    </a:solidFill>
                    <a:latin typeface="Open Sans"/>
                  </a:rPr>
                  <a:t>)                    </a:t>
                </a:r>
                <a:r>
                  <a:rPr lang="en-US" sz="2000" b="1" dirty="0">
                    <a:solidFill>
                      <a:srgbClr val="FF0000"/>
                    </a:solidFill>
                    <a:latin typeface="Open Sans"/>
                  </a:rPr>
                  <a:t>because </a:t>
                </a:r>
                <a14:m>
                  <m:oMath xmlns:m="http://schemas.openxmlformats.org/officeDocument/2006/math">
                    <m:r>
                      <a:rPr lang="en-US" sz="2000" b="1" i="1">
                        <a:solidFill>
                          <a:srgbClr val="FF0000"/>
                        </a:solidFill>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 </m:t>
                    </m:r>
                  </m:oMath>
                </a14:m>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p </a:t>
                </a:r>
                <a:r>
                  <a:rPr lang="en-US" sz="2000" b="1" dirty="0">
                    <a:solidFill>
                      <a:srgbClr val="FF0000"/>
                    </a:solidFill>
                    <a:latin typeface="Open Sans"/>
                  </a:rPr>
                  <a:t>≡ F</a:t>
                </a:r>
              </a:p>
              <a:p>
                <a:pPr>
                  <a:spcBef>
                    <a:spcPts val="1000"/>
                  </a:spcBef>
                </a:pP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a:t>
                </a:r>
                <a:r>
                  <a:rPr lang="en-US" sz="2000" b="1" dirty="0">
                    <a:ea typeface="Cambria Math" panose="02040503050406030204" pitchFamily="18" charset="0"/>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a:t>
                </a:r>
                <a:r>
                  <a:rPr lang="en-US" sz="2000" dirty="0">
                    <a:solidFill>
                      <a:srgbClr val="000000"/>
                    </a:solidFill>
                    <a:latin typeface="Open Sans"/>
                  </a:rPr>
                  <a:t>) ∨ </a:t>
                </a:r>
                <a:r>
                  <a:rPr lang="en-US" sz="2000" b="1" dirty="0">
                    <a:solidFill>
                      <a:srgbClr val="000000"/>
                    </a:solidFill>
                    <a:latin typeface="Open Sans"/>
                  </a:rPr>
                  <a:t>F              </a:t>
                </a:r>
                <a:r>
                  <a:rPr lang="en-US" sz="2000" b="1" dirty="0">
                    <a:solidFill>
                      <a:srgbClr val="FF0000"/>
                    </a:solidFill>
                    <a:latin typeface="Open Sans"/>
                  </a:rPr>
                  <a:t>by the commutative law for disjunction</a:t>
                </a:r>
              </a:p>
              <a:p>
                <a:pPr>
                  <a:spcBef>
                    <a:spcPts val="1000"/>
                  </a:spcBef>
                </a:pPr>
                <a:r>
                  <a:rPr lang="en-US" sz="2000" dirty="0">
                    <a:solidFill>
                      <a:srgbClr val="000000"/>
                    </a:solidFill>
                    <a:latin typeface="Open Sans"/>
                  </a:rPr>
                  <a:t>                         ≡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                         </a:t>
                </a:r>
                <a:r>
                  <a:rPr lang="en-US" sz="2000" b="1" dirty="0">
                    <a:solidFill>
                      <a:srgbClr val="FF0000"/>
                    </a:solidFill>
                    <a:latin typeface="Open Sans"/>
                  </a:rPr>
                  <a:t>by the identity law for F</a:t>
                </a:r>
                <a:endParaRPr lang="en-US" sz="2000" dirty="0">
                  <a:solidFill>
                    <a:srgbClr val="000000"/>
                  </a:solidFill>
                  <a:latin typeface="Open Sans"/>
                </a:endParaRPr>
              </a:p>
              <a:p>
                <a:pPr>
                  <a:spcBef>
                    <a:spcPts val="1000"/>
                  </a:spcBef>
                </a:pPr>
                <a:r>
                  <a:rPr lang="en-US" sz="2000" dirty="0">
                    <a:solidFill>
                      <a:srgbClr val="000000"/>
                    </a:solidFill>
                    <a:latin typeface="Open Sans"/>
                  </a:rPr>
                  <a:t>Consequently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dirty="0">
                    <a:solidFill>
                      <a:srgbClr val="000000"/>
                    </a:solidFill>
                    <a:latin typeface="Open Sans"/>
                  </a:rPr>
                  <a:t>(</a:t>
                </a:r>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r>
                  <a:rPr lang="en-US" sz="2000" i="1" dirty="0">
                    <a:solidFill>
                      <a:srgbClr val="000000"/>
                    </a:solidFill>
                    <a:latin typeface="Open Sans"/>
                  </a:rPr>
                  <a:t>q</a:t>
                </a:r>
                <a:r>
                  <a:rPr lang="en-US" sz="2000" dirty="0">
                    <a:solidFill>
                      <a:srgbClr val="000000"/>
                    </a:solidFill>
                    <a:latin typeface="Open Sans"/>
                  </a:rPr>
                  <a:t>)) and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p </a:t>
                </a:r>
                <a:r>
                  <a:rPr lang="en-US" sz="2000" dirty="0">
                    <a:solidFill>
                      <a:srgbClr val="000000"/>
                    </a:solidFill>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solidFill>
                      <a:srgbClr val="000000"/>
                    </a:solidFill>
                    <a:latin typeface="Open Sans"/>
                  </a:rPr>
                  <a:t>q </a:t>
                </a:r>
                <a:r>
                  <a:rPr lang="en-US" sz="2000" dirty="0">
                    <a:solidFill>
                      <a:srgbClr val="000000"/>
                    </a:solidFill>
                    <a:latin typeface="Open Sans"/>
                  </a:rPr>
                  <a:t>are logically equivalent.</a:t>
                </a:r>
                <a:endParaRPr lang="en-US" sz="2000" dirty="0">
                  <a:latin typeface="Open Sans"/>
                </a:endParaRPr>
              </a:p>
            </p:txBody>
          </p:sp>
        </mc:Choice>
        <mc:Fallback>
          <p:sp>
            <p:nvSpPr>
              <p:cNvPr id="7" name="Rectangle 6">
                <a:extLst>
                  <a:ext uri="{FF2B5EF4-FFF2-40B4-BE49-F238E27FC236}">
                    <a16:creationId xmlns:a16="http://schemas.microsoft.com/office/drawing/2014/main" id="{B661A226-2D96-42B5-ADFC-8BA6317A9D89}"/>
                  </a:ext>
                </a:extLst>
              </p:cNvPr>
              <p:cNvSpPr>
                <a:spLocks noRot="1" noChangeAspect="1" noMove="1" noResize="1" noEditPoints="1" noAdjustHandles="1" noChangeArrowheads="1" noChangeShapeType="1" noTextEdit="1"/>
              </p:cNvSpPr>
              <p:nvPr/>
            </p:nvSpPr>
            <p:spPr>
              <a:xfrm>
                <a:off x="1212374" y="3746157"/>
                <a:ext cx="9496661" cy="3452227"/>
              </a:xfrm>
              <a:prstGeom prst="rect">
                <a:avLst/>
              </a:prstGeom>
              <a:blipFill>
                <a:blip r:embed="rId3"/>
                <a:stretch>
                  <a:fillRect l="-706" t="-1060" r="-257" b="-2297"/>
                </a:stretch>
              </a:blipFill>
            </p:spPr>
            <p:txBody>
              <a:bodyPr/>
              <a:lstStyle/>
              <a:p>
                <a:r>
                  <a:rPr lang="en-US">
                    <a:noFill/>
                  </a:rPr>
                  <a:t> </a:t>
                </a:r>
              </a:p>
            </p:txBody>
          </p:sp>
        </mc:Fallback>
      </mc:AlternateContent>
    </p:spTree>
    <p:extLst>
      <p:ext uri="{BB962C8B-B14F-4D97-AF65-F5344CB8AC3E}">
        <p14:creationId xmlns:p14="http://schemas.microsoft.com/office/powerpoint/2010/main" val="369351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769630"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sz="3000" b="1" dirty="0">
                <a:solidFill>
                  <a:schemeClr val="bg1"/>
                </a:solidFill>
                <a:latin typeface="Open Sans"/>
              </a:rPr>
              <a:t>Rules of Inference</a:t>
            </a:r>
            <a:endParaRPr lang="en-US" altLang="en-US" sz="3000" b="1" dirty="0">
              <a:solidFill>
                <a:schemeClr val="bg1"/>
              </a:solidFill>
              <a:latin typeface="Open Sans"/>
            </a:endParaRPr>
          </a:p>
        </p:txBody>
      </p:sp>
    </p:spTree>
    <p:extLst>
      <p:ext uri="{BB962C8B-B14F-4D97-AF65-F5344CB8AC3E}">
        <p14:creationId xmlns:p14="http://schemas.microsoft.com/office/powerpoint/2010/main" val="1947175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4BD8-0146-4B95-BA39-B5C688068823}"/>
              </a:ext>
            </a:extLst>
          </p:cNvPr>
          <p:cNvSpPr>
            <a:spLocks noGrp="1"/>
          </p:cNvSpPr>
          <p:nvPr>
            <p:ph type="title"/>
          </p:nvPr>
        </p:nvSpPr>
        <p:spPr>
          <a:xfrm>
            <a:off x="3853038" y="839788"/>
            <a:ext cx="6591300" cy="1260475"/>
          </a:xfrm>
        </p:spPr>
        <p:txBody>
          <a:bodyPr/>
          <a:lstStyle/>
          <a:p>
            <a:r>
              <a:rPr lang="en-US" sz="3000" dirty="0">
                <a:solidFill>
                  <a:schemeClr val="accent1"/>
                </a:solidFill>
                <a:latin typeface="Open Sans"/>
              </a:rPr>
              <a:t>Rules of Inference</a:t>
            </a:r>
          </a:p>
        </p:txBody>
      </p:sp>
      <p:sp>
        <p:nvSpPr>
          <p:cNvPr id="3" name="Content Placeholder 2">
            <a:extLst>
              <a:ext uri="{FF2B5EF4-FFF2-40B4-BE49-F238E27FC236}">
                <a16:creationId xmlns:a16="http://schemas.microsoft.com/office/drawing/2014/main" id="{7528BE46-87D3-4BED-A968-E5830657DEA9}"/>
              </a:ext>
            </a:extLst>
          </p:cNvPr>
          <p:cNvSpPr>
            <a:spLocks noGrp="1"/>
          </p:cNvSpPr>
          <p:nvPr>
            <p:ph idx="1"/>
          </p:nvPr>
        </p:nvSpPr>
        <p:spPr>
          <a:xfrm>
            <a:off x="1446415" y="2310938"/>
            <a:ext cx="8911244" cy="3857106"/>
          </a:xfrm>
        </p:spPr>
        <p:txBody>
          <a:bodyPr/>
          <a:lstStyle/>
          <a:p>
            <a:pPr algn="just">
              <a:spcBef>
                <a:spcPts val="600"/>
              </a:spcBef>
              <a:buFont typeface="Wingdings" panose="05000000000000000000" pitchFamily="2" charset="2"/>
              <a:buChar char="q"/>
            </a:pPr>
            <a:r>
              <a:rPr lang="en-US" sz="2000" dirty="0">
                <a:latin typeface="Open Sans"/>
              </a:rPr>
              <a:t>Proofs in mathematics are valid arguments that establish the truth of mathematical statements. </a:t>
            </a:r>
          </a:p>
          <a:p>
            <a:pPr algn="just">
              <a:spcBef>
                <a:spcPts val="600"/>
              </a:spcBef>
              <a:buFont typeface="Wingdings" panose="05000000000000000000" pitchFamily="2" charset="2"/>
              <a:buChar char="q"/>
            </a:pPr>
            <a:r>
              <a:rPr lang="en-US" sz="2000" dirty="0">
                <a:latin typeface="Open Sans"/>
              </a:rPr>
              <a:t>By an </a:t>
            </a:r>
            <a:r>
              <a:rPr lang="en-US" sz="2000" b="1" dirty="0">
                <a:solidFill>
                  <a:srgbClr val="FF0000"/>
                </a:solidFill>
                <a:latin typeface="Open Sans"/>
              </a:rPr>
              <a:t>argument</a:t>
            </a:r>
            <a:r>
              <a:rPr lang="en-US" sz="2000" dirty="0">
                <a:latin typeface="Open Sans"/>
              </a:rPr>
              <a:t>, we mean a sequence of statements that end with a conclusion. By </a:t>
            </a:r>
            <a:r>
              <a:rPr lang="en-US" sz="2000" b="1" dirty="0">
                <a:solidFill>
                  <a:srgbClr val="FF0000"/>
                </a:solidFill>
                <a:latin typeface="Open Sans"/>
              </a:rPr>
              <a:t>valid</a:t>
            </a:r>
            <a:r>
              <a:rPr lang="en-US" sz="2000" dirty="0">
                <a:latin typeface="Open Sans"/>
              </a:rPr>
              <a:t>, we mean that the conclusion, or final statement of the argument, must follow from the truth of the preceding statements, or </a:t>
            </a:r>
            <a:r>
              <a:rPr lang="en-US" sz="2000" b="1" dirty="0">
                <a:solidFill>
                  <a:srgbClr val="FF0000"/>
                </a:solidFill>
                <a:latin typeface="Open Sans"/>
              </a:rPr>
              <a:t>premises</a:t>
            </a:r>
            <a:r>
              <a:rPr lang="en-US" sz="2000" dirty="0">
                <a:latin typeface="Open Sans"/>
              </a:rPr>
              <a:t>, of the argument.</a:t>
            </a:r>
          </a:p>
          <a:p>
            <a:pPr algn="just">
              <a:spcBef>
                <a:spcPts val="600"/>
              </a:spcBef>
              <a:buFont typeface="Wingdings" panose="05000000000000000000" pitchFamily="2" charset="2"/>
              <a:buChar char="q"/>
            </a:pPr>
            <a:r>
              <a:rPr lang="en-US" sz="2000" dirty="0">
                <a:latin typeface="Open Sans"/>
              </a:rPr>
              <a:t>An argument is </a:t>
            </a:r>
            <a:r>
              <a:rPr lang="en-US" sz="2000" b="1" dirty="0">
                <a:solidFill>
                  <a:srgbClr val="FF0000"/>
                </a:solidFill>
                <a:latin typeface="Open Sans"/>
              </a:rPr>
              <a:t>valid</a:t>
            </a:r>
            <a:r>
              <a:rPr lang="en-US" sz="2000" dirty="0">
                <a:latin typeface="Open Sans"/>
              </a:rPr>
              <a:t> if and only if it is impossible for all the premises to be true and the conclusion to be false.</a:t>
            </a:r>
          </a:p>
          <a:p>
            <a:pPr algn="just">
              <a:spcBef>
                <a:spcPts val="600"/>
              </a:spcBef>
              <a:buFont typeface="Wingdings" panose="05000000000000000000" pitchFamily="2" charset="2"/>
              <a:buChar char="q"/>
            </a:pPr>
            <a:r>
              <a:rPr lang="en-US" sz="2000" b="1" dirty="0">
                <a:solidFill>
                  <a:srgbClr val="FF0000"/>
                </a:solidFill>
                <a:latin typeface="Open Sans"/>
              </a:rPr>
              <a:t>Fallacies : </a:t>
            </a:r>
            <a:r>
              <a:rPr lang="en-US" sz="2000" dirty="0">
                <a:latin typeface="Open Sans"/>
              </a:rPr>
              <a:t>some common forms of incorrect reasoning which lead to invalid arguments.</a:t>
            </a:r>
            <a:endParaRPr lang="en-US" sz="2000" dirty="0">
              <a:solidFill>
                <a:srgbClr val="FF0000"/>
              </a:solidFill>
              <a:latin typeface="Open Sans"/>
            </a:endParaRPr>
          </a:p>
        </p:txBody>
      </p:sp>
    </p:spTree>
    <p:extLst>
      <p:ext uri="{BB962C8B-B14F-4D97-AF65-F5344CB8AC3E}">
        <p14:creationId xmlns:p14="http://schemas.microsoft.com/office/powerpoint/2010/main" val="2969479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29E7-1B67-4805-90C1-63D7C63B8247}"/>
              </a:ext>
            </a:extLst>
          </p:cNvPr>
          <p:cNvSpPr>
            <a:spLocks noGrp="1"/>
          </p:cNvSpPr>
          <p:nvPr>
            <p:ph type="title"/>
          </p:nvPr>
        </p:nvSpPr>
        <p:spPr/>
        <p:txBody>
          <a:bodyPr/>
          <a:lstStyle/>
          <a:p>
            <a:r>
              <a:rPr lang="en-US" sz="3000" dirty="0">
                <a:solidFill>
                  <a:schemeClr val="accent1"/>
                </a:solidFill>
                <a:latin typeface="Open Sans"/>
              </a:rPr>
              <a:t>Valid Arguments in Propositional Logic</a:t>
            </a:r>
          </a:p>
        </p:txBody>
      </p:sp>
      <p:sp>
        <p:nvSpPr>
          <p:cNvPr id="3" name="Content Placeholder 2">
            <a:extLst>
              <a:ext uri="{FF2B5EF4-FFF2-40B4-BE49-F238E27FC236}">
                <a16:creationId xmlns:a16="http://schemas.microsoft.com/office/drawing/2014/main" id="{62EC0B2D-C9CB-406A-BEB2-FAC478414755}"/>
              </a:ext>
            </a:extLst>
          </p:cNvPr>
          <p:cNvSpPr>
            <a:spLocks noGrp="1"/>
          </p:cNvSpPr>
          <p:nvPr>
            <p:ph idx="1"/>
          </p:nvPr>
        </p:nvSpPr>
        <p:spPr>
          <a:xfrm>
            <a:off x="1157288" y="2184399"/>
            <a:ext cx="9353550" cy="5031047"/>
          </a:xfrm>
        </p:spPr>
        <p:txBody>
          <a:bodyPr/>
          <a:lstStyle/>
          <a:p>
            <a:pPr marL="0" indent="0">
              <a:spcBef>
                <a:spcPts val="600"/>
              </a:spcBef>
              <a:buNone/>
            </a:pPr>
            <a:r>
              <a:rPr lang="en-US" sz="2000" dirty="0">
                <a:latin typeface="Open Sans"/>
              </a:rPr>
              <a:t>Determine whether this is a valid argument !</a:t>
            </a:r>
          </a:p>
          <a:p>
            <a:pPr marL="0" indent="0">
              <a:spcBef>
                <a:spcPts val="600"/>
              </a:spcBef>
              <a:buNone/>
            </a:pPr>
            <a:r>
              <a:rPr lang="en-US" sz="2000" dirty="0">
                <a:latin typeface="Open Sans"/>
              </a:rPr>
              <a:t>     “If you have a current password, then you can log onto the network.”</a:t>
            </a:r>
          </a:p>
          <a:p>
            <a:pPr marL="282575" indent="0">
              <a:spcBef>
                <a:spcPts val="600"/>
              </a:spcBef>
              <a:buNone/>
            </a:pPr>
            <a:r>
              <a:rPr lang="en-US" sz="2000" dirty="0">
                <a:latin typeface="Open Sans"/>
              </a:rPr>
              <a:t> “You have a current password.”</a:t>
            </a:r>
          </a:p>
          <a:p>
            <a:pPr marL="282575" indent="0">
              <a:spcBef>
                <a:spcPts val="600"/>
              </a:spcBef>
              <a:buNone/>
            </a:pPr>
            <a:r>
              <a:rPr lang="en-US" sz="2000" dirty="0">
                <a:latin typeface="Open Sans"/>
              </a:rPr>
              <a:t>  Therefore,</a:t>
            </a:r>
          </a:p>
          <a:p>
            <a:pPr marL="282575" indent="0">
              <a:spcBef>
                <a:spcPts val="600"/>
              </a:spcBef>
              <a:buNone/>
            </a:pPr>
            <a:r>
              <a:rPr lang="en-US" sz="2000" dirty="0">
                <a:latin typeface="Open Sans"/>
              </a:rPr>
              <a:t> “You can log onto the network.”</a:t>
            </a:r>
          </a:p>
          <a:p>
            <a:pPr marL="282575" indent="-282575">
              <a:spcBef>
                <a:spcPts val="600"/>
              </a:spcBef>
              <a:buNone/>
            </a:pPr>
            <a:r>
              <a:rPr lang="en-US" sz="2000" b="1" dirty="0">
                <a:solidFill>
                  <a:srgbClr val="FF0000"/>
                </a:solidFill>
                <a:latin typeface="Open Sans"/>
              </a:rPr>
              <a:t>Solution :</a:t>
            </a:r>
          </a:p>
          <a:p>
            <a:pPr marL="282575" indent="-282575">
              <a:spcBef>
                <a:spcPts val="600"/>
              </a:spcBef>
              <a:buNone/>
            </a:pPr>
            <a:r>
              <a:rPr lang="en-US" sz="2000" dirty="0">
                <a:latin typeface="Open Sans"/>
              </a:rPr>
              <a:t>Let</a:t>
            </a:r>
            <a:r>
              <a:rPr lang="en-US" sz="2000" b="1" i="1" dirty="0">
                <a:solidFill>
                  <a:srgbClr val="FF0000"/>
                </a:solidFill>
                <a:latin typeface="Open Sans"/>
              </a:rPr>
              <a:t>  </a:t>
            </a:r>
            <a:r>
              <a:rPr lang="en-US" sz="2000" i="1" dirty="0">
                <a:latin typeface="Open Sans"/>
              </a:rPr>
              <a:t>p : </a:t>
            </a:r>
            <a:r>
              <a:rPr lang="en-US" sz="2000" dirty="0">
                <a:latin typeface="Open Sans"/>
              </a:rPr>
              <a:t>“You have a current password” and </a:t>
            </a:r>
          </a:p>
          <a:p>
            <a:pPr marL="282575" indent="-282575">
              <a:spcBef>
                <a:spcPts val="600"/>
              </a:spcBef>
              <a:buNone/>
            </a:pPr>
            <a:r>
              <a:rPr lang="en-US" sz="2000" i="1" dirty="0">
                <a:latin typeface="Open Sans"/>
              </a:rPr>
              <a:t>      q </a:t>
            </a:r>
            <a:r>
              <a:rPr lang="en-US" sz="2000" dirty="0">
                <a:latin typeface="Open Sans"/>
              </a:rPr>
              <a:t>: “You can log onto the network.”</a:t>
            </a:r>
          </a:p>
          <a:p>
            <a:pPr marL="0" indent="0">
              <a:buNone/>
            </a:pPr>
            <a:r>
              <a:rPr lang="en-US" sz="2000" dirty="0">
                <a:latin typeface="Open Sans"/>
              </a:rPr>
              <a:t>Then, the argument has the form</a:t>
            </a:r>
          </a:p>
          <a:p>
            <a:pPr marL="0" indent="0">
              <a:buNone/>
            </a:pPr>
            <a:r>
              <a:rPr lang="en-US" sz="2000" i="1" dirty="0">
                <a:latin typeface="Open Sans"/>
              </a:rPr>
              <a:t>                            p </a:t>
            </a:r>
            <a:r>
              <a:rPr lang="en-US" sz="2000" dirty="0">
                <a:latin typeface="Open Sans"/>
              </a:rPr>
              <a:t>→ </a:t>
            </a:r>
            <a:r>
              <a:rPr lang="en-US" sz="2000" i="1" dirty="0">
                <a:latin typeface="Open Sans"/>
              </a:rPr>
              <a:t>q</a:t>
            </a:r>
          </a:p>
          <a:p>
            <a:pPr marL="0" indent="0">
              <a:buNone/>
            </a:pPr>
            <a:r>
              <a:rPr lang="en-US" sz="2000" i="1" dirty="0">
                <a:latin typeface="Open Sans"/>
              </a:rPr>
              <a:t>                            p</a:t>
            </a:r>
          </a:p>
          <a:p>
            <a:pPr marL="0" indent="0">
              <a:buNone/>
            </a:pPr>
            <a:r>
              <a:rPr lang="en-US" sz="2000" dirty="0">
                <a:latin typeface="Open Sans"/>
              </a:rPr>
              <a:t>                          ∴ </a:t>
            </a:r>
            <a:r>
              <a:rPr lang="en-US" sz="2000" i="1" dirty="0">
                <a:latin typeface="Open Sans"/>
              </a:rPr>
              <a:t>q</a:t>
            </a:r>
          </a:p>
          <a:p>
            <a:pPr marL="0" indent="0">
              <a:buNone/>
            </a:pPr>
            <a:r>
              <a:rPr lang="en-US" sz="2000" dirty="0">
                <a:latin typeface="Open Sans"/>
              </a:rPr>
              <a:t>where ∴ is the symbol that denotes “therefore.”</a:t>
            </a:r>
          </a:p>
          <a:p>
            <a:pPr marL="282575" indent="0">
              <a:spcBef>
                <a:spcPts val="600"/>
              </a:spcBef>
              <a:buNone/>
            </a:pPr>
            <a:endParaRPr lang="en-US" sz="2000" dirty="0">
              <a:latin typeface="Open Sans"/>
            </a:endParaRPr>
          </a:p>
        </p:txBody>
      </p:sp>
      <p:cxnSp>
        <p:nvCxnSpPr>
          <p:cNvPr id="5" name="Straight Connector 4">
            <a:extLst>
              <a:ext uri="{FF2B5EF4-FFF2-40B4-BE49-F238E27FC236}">
                <a16:creationId xmlns:a16="http://schemas.microsoft.com/office/drawing/2014/main" id="{4DA783F7-B52F-4796-A0FE-EE92EEFECFF0}"/>
              </a:ext>
            </a:extLst>
          </p:cNvPr>
          <p:cNvCxnSpPr>
            <a:cxnSpLocks/>
          </p:cNvCxnSpPr>
          <p:nvPr/>
        </p:nvCxnSpPr>
        <p:spPr>
          <a:xfrm>
            <a:off x="3042458" y="6350924"/>
            <a:ext cx="997527"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96A1E6A-9E99-412E-8FDE-0ABC5B1F4747}"/>
              </a:ext>
            </a:extLst>
          </p:cNvPr>
          <p:cNvSpPr/>
          <p:nvPr/>
        </p:nvSpPr>
        <p:spPr>
          <a:xfrm>
            <a:off x="6856676" y="5490386"/>
            <a:ext cx="3526123"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just">
              <a:buNone/>
            </a:pPr>
            <a:r>
              <a:rPr lang="en-US" sz="2000" dirty="0">
                <a:latin typeface="Open Sans"/>
              </a:rPr>
              <a:t>Because the statement</a:t>
            </a:r>
          </a:p>
          <a:p>
            <a:pPr marL="0" indent="0" algn="just">
              <a:buNone/>
            </a:pPr>
            <a:r>
              <a:rPr lang="en-US" sz="2000" dirty="0">
                <a:latin typeface="Open Sans"/>
              </a:rPr>
              <a:t>((</a:t>
            </a:r>
            <a:r>
              <a:rPr lang="en-US" sz="2000" i="1" dirty="0" err="1">
                <a:latin typeface="Open Sans"/>
              </a:rPr>
              <a:t>p</a:t>
            </a:r>
            <a:r>
              <a:rPr lang="en-US" sz="2000" dirty="0" err="1">
                <a:latin typeface="Open Sans"/>
              </a:rPr>
              <a:t>→</a:t>
            </a:r>
            <a:r>
              <a:rPr lang="en-US" sz="2000" i="1" dirty="0" err="1">
                <a:latin typeface="Open Sans"/>
              </a:rPr>
              <a:t>q</a:t>
            </a:r>
            <a:r>
              <a:rPr lang="en-US" sz="2000" dirty="0">
                <a:latin typeface="Open Sans"/>
              </a:rPr>
              <a:t>) ∧ </a:t>
            </a:r>
            <a:r>
              <a:rPr lang="en-US" sz="2000" i="1" dirty="0">
                <a:latin typeface="Open Sans"/>
              </a:rPr>
              <a:t>p</a:t>
            </a:r>
            <a:r>
              <a:rPr lang="en-US" sz="2000" dirty="0">
                <a:latin typeface="Open Sans"/>
              </a:rPr>
              <a:t>) → </a:t>
            </a:r>
            <a:r>
              <a:rPr lang="en-US" sz="2000" i="1" dirty="0">
                <a:latin typeface="Open Sans"/>
              </a:rPr>
              <a:t>q </a:t>
            </a:r>
            <a:r>
              <a:rPr lang="en-US" sz="2000" dirty="0">
                <a:latin typeface="Open Sans"/>
              </a:rPr>
              <a:t>is a tautology  so this argument is </a:t>
            </a:r>
            <a:r>
              <a:rPr lang="en-US" sz="2000" b="1" dirty="0">
                <a:latin typeface="Open Sans"/>
              </a:rPr>
              <a:t>valid.</a:t>
            </a:r>
            <a:endParaRPr lang="en-US" sz="2000" dirty="0">
              <a:latin typeface="Open Sans"/>
            </a:endParaRPr>
          </a:p>
        </p:txBody>
      </p:sp>
    </p:spTree>
    <p:extLst>
      <p:ext uri="{BB962C8B-B14F-4D97-AF65-F5344CB8AC3E}">
        <p14:creationId xmlns:p14="http://schemas.microsoft.com/office/powerpoint/2010/main" val="199390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603375"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altLang="en-US" sz="4000" b="1" dirty="0">
                <a:solidFill>
                  <a:schemeClr val="bg1"/>
                </a:solidFill>
                <a:latin typeface="Open Sans" pitchFamily="-84" charset="0"/>
              </a:rPr>
              <a:t>Propositions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4AA2BA-9987-4A72-8852-780F22A734CD}"/>
              </a:ext>
            </a:extLst>
          </p:cNvPr>
          <p:cNvSpPr>
            <a:spLocks noGrp="1"/>
          </p:cNvSpPr>
          <p:nvPr>
            <p:ph idx="1"/>
          </p:nvPr>
        </p:nvSpPr>
        <p:spPr>
          <a:xfrm>
            <a:off x="1463040" y="2394065"/>
            <a:ext cx="8927869" cy="2909456"/>
          </a:xfrm>
        </p:spPr>
        <p:style>
          <a:lnRef idx="2">
            <a:schemeClr val="accent1"/>
          </a:lnRef>
          <a:fillRef idx="1">
            <a:schemeClr val="lt1"/>
          </a:fillRef>
          <a:effectRef idx="0">
            <a:schemeClr val="accent1"/>
          </a:effectRef>
          <a:fontRef idx="minor">
            <a:schemeClr val="dk1"/>
          </a:fontRef>
        </p:style>
        <p:txBody>
          <a:bodyPr/>
          <a:lstStyle/>
          <a:p>
            <a:pPr marL="0" indent="0" algn="just">
              <a:buNone/>
            </a:pPr>
            <a:r>
              <a:rPr lang="en-US" sz="2000" b="1" dirty="0">
                <a:solidFill>
                  <a:schemeClr val="accent1"/>
                </a:solidFill>
                <a:latin typeface="Open Sans"/>
              </a:rPr>
              <a:t>Definition :</a:t>
            </a:r>
          </a:p>
          <a:p>
            <a:pPr marL="0" indent="0" algn="just">
              <a:buNone/>
            </a:pPr>
            <a:r>
              <a:rPr lang="en-US" sz="2000" dirty="0">
                <a:latin typeface="Open Sans"/>
              </a:rPr>
              <a:t>An </a:t>
            </a:r>
            <a:r>
              <a:rPr lang="en-US" sz="2000" i="1" dirty="0">
                <a:solidFill>
                  <a:srgbClr val="FF0000"/>
                </a:solidFill>
                <a:latin typeface="Open Sans"/>
              </a:rPr>
              <a:t>argument</a:t>
            </a:r>
            <a:r>
              <a:rPr lang="en-US" sz="2000" i="1" dirty="0">
                <a:latin typeface="Open Sans"/>
              </a:rPr>
              <a:t> </a:t>
            </a:r>
            <a:r>
              <a:rPr lang="en-US" sz="2000" dirty="0">
                <a:latin typeface="Open Sans"/>
              </a:rPr>
              <a:t>in propositional logic is a sequence of propositions. All but the final proposition in the argument are called </a:t>
            </a:r>
            <a:r>
              <a:rPr lang="en-US" sz="2000" i="1" dirty="0">
                <a:latin typeface="Open Sans"/>
              </a:rPr>
              <a:t>premises </a:t>
            </a:r>
            <a:r>
              <a:rPr lang="en-US" sz="2000" dirty="0">
                <a:latin typeface="Open Sans"/>
              </a:rPr>
              <a:t>and the final proposition is called the </a:t>
            </a:r>
            <a:r>
              <a:rPr lang="en-US" sz="2000" i="1" dirty="0">
                <a:solidFill>
                  <a:srgbClr val="FF0000"/>
                </a:solidFill>
                <a:latin typeface="Open Sans"/>
              </a:rPr>
              <a:t>conclusion</a:t>
            </a:r>
            <a:r>
              <a:rPr lang="en-US" sz="2000" dirty="0">
                <a:latin typeface="Open Sans"/>
              </a:rPr>
              <a:t>. An argument is </a:t>
            </a:r>
            <a:r>
              <a:rPr lang="en-US" sz="2000" i="1" dirty="0">
                <a:solidFill>
                  <a:srgbClr val="FF0000"/>
                </a:solidFill>
                <a:latin typeface="Open Sans"/>
              </a:rPr>
              <a:t>valid</a:t>
            </a:r>
            <a:r>
              <a:rPr lang="en-US" sz="2000" i="1" dirty="0">
                <a:latin typeface="Open Sans"/>
              </a:rPr>
              <a:t> </a:t>
            </a:r>
            <a:r>
              <a:rPr lang="en-US" sz="2000" dirty="0">
                <a:latin typeface="Open Sans"/>
              </a:rPr>
              <a:t>if the truth of all its premises implies that the conclusion is true. An </a:t>
            </a:r>
            <a:r>
              <a:rPr lang="en-US" sz="2000" i="1" dirty="0">
                <a:solidFill>
                  <a:srgbClr val="FF0000"/>
                </a:solidFill>
                <a:latin typeface="Open Sans"/>
              </a:rPr>
              <a:t>argument form </a:t>
            </a:r>
            <a:r>
              <a:rPr lang="en-US" sz="2000" dirty="0">
                <a:latin typeface="Open Sans"/>
              </a:rPr>
              <a:t>in propositional logic is a sequence of compound propositions involving propositional variables. An argument form is </a:t>
            </a:r>
            <a:r>
              <a:rPr lang="en-US" sz="2000" i="1" dirty="0">
                <a:solidFill>
                  <a:srgbClr val="FF0000"/>
                </a:solidFill>
                <a:latin typeface="Open Sans"/>
              </a:rPr>
              <a:t>valid</a:t>
            </a:r>
            <a:r>
              <a:rPr lang="en-US" sz="2000" i="1" dirty="0">
                <a:latin typeface="Open Sans"/>
              </a:rPr>
              <a:t> </a:t>
            </a:r>
            <a:r>
              <a:rPr lang="en-US" sz="2000" dirty="0">
                <a:latin typeface="Open Sans"/>
              </a:rPr>
              <a:t>if no matter which particular propositions are substituted for the propositional variables in its premises, the conclusion is true if the premises are all true.</a:t>
            </a:r>
          </a:p>
        </p:txBody>
      </p:sp>
      <p:sp>
        <p:nvSpPr>
          <p:cNvPr id="4" name="Title 1">
            <a:extLst>
              <a:ext uri="{FF2B5EF4-FFF2-40B4-BE49-F238E27FC236}">
                <a16:creationId xmlns:a16="http://schemas.microsoft.com/office/drawing/2014/main" id="{F77C26A5-0958-4BC6-8FFA-9B27BC6A02E5}"/>
              </a:ext>
            </a:extLst>
          </p:cNvPr>
          <p:cNvSpPr>
            <a:spLocks noGrp="1"/>
          </p:cNvSpPr>
          <p:nvPr>
            <p:ph type="title"/>
          </p:nvPr>
        </p:nvSpPr>
        <p:spPr>
          <a:xfrm>
            <a:off x="3919538" y="839788"/>
            <a:ext cx="6591300" cy="1260475"/>
          </a:xfrm>
        </p:spPr>
        <p:txBody>
          <a:bodyPr/>
          <a:lstStyle/>
          <a:p>
            <a:r>
              <a:rPr lang="en-US" sz="3000" dirty="0">
                <a:solidFill>
                  <a:schemeClr val="accent1"/>
                </a:solidFill>
                <a:latin typeface="Open Sans"/>
              </a:rPr>
              <a:t>Valid Arguments in Propositional Logic</a:t>
            </a:r>
          </a:p>
        </p:txBody>
      </p:sp>
      <p:sp>
        <p:nvSpPr>
          <p:cNvPr id="5" name="Rectangle 4">
            <a:extLst>
              <a:ext uri="{FF2B5EF4-FFF2-40B4-BE49-F238E27FC236}">
                <a16:creationId xmlns:a16="http://schemas.microsoft.com/office/drawing/2014/main" id="{DEBE9209-FDA3-4BF2-9076-E71CAD39751D}"/>
              </a:ext>
            </a:extLst>
          </p:cNvPr>
          <p:cNvSpPr/>
          <p:nvPr/>
        </p:nvSpPr>
        <p:spPr>
          <a:xfrm>
            <a:off x="1463041" y="5542656"/>
            <a:ext cx="8927868"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sz="2000" b="1" i="1" dirty="0">
                <a:latin typeface="Open Sans"/>
              </a:rPr>
              <a:t>Remark: </a:t>
            </a:r>
            <a:r>
              <a:rPr lang="en-US" sz="2000" dirty="0">
                <a:latin typeface="Open Sans"/>
              </a:rPr>
              <a:t>From the definition of a valid argument form we see that the argument form with premises </a:t>
            </a:r>
            <a:r>
              <a:rPr lang="en-US" sz="2000" i="1" dirty="0">
                <a:latin typeface="Open Sans"/>
              </a:rPr>
              <a:t>p</a:t>
            </a:r>
            <a:r>
              <a:rPr lang="en-US" sz="2000" dirty="0">
                <a:latin typeface="Open Sans"/>
              </a:rPr>
              <a:t>1, </a:t>
            </a:r>
            <a:r>
              <a:rPr lang="en-US" sz="2000" i="1" dirty="0">
                <a:latin typeface="Open Sans"/>
              </a:rPr>
              <a:t>p</a:t>
            </a:r>
            <a:r>
              <a:rPr lang="en-US" sz="2000" dirty="0">
                <a:latin typeface="Open Sans"/>
              </a:rPr>
              <a:t>2</a:t>
            </a:r>
            <a:r>
              <a:rPr lang="en-US" sz="2000" i="1" dirty="0">
                <a:latin typeface="Open Sans"/>
              </a:rPr>
              <a:t>,</a:t>
            </a:r>
            <a:r>
              <a:rPr lang="en-US" sz="2000" dirty="0">
                <a:latin typeface="Open Sans"/>
              </a:rPr>
              <a:t>…</a:t>
            </a:r>
            <a:r>
              <a:rPr lang="en-US" sz="2000" i="1" dirty="0">
                <a:latin typeface="Open Sans"/>
              </a:rPr>
              <a:t>, </a:t>
            </a:r>
            <a:r>
              <a:rPr lang="en-US" sz="2000" i="1" dirty="0" err="1">
                <a:latin typeface="Open Sans"/>
              </a:rPr>
              <a:t>pn</a:t>
            </a:r>
            <a:r>
              <a:rPr lang="en-US" sz="2000" i="1" dirty="0">
                <a:latin typeface="Open Sans"/>
              </a:rPr>
              <a:t> </a:t>
            </a:r>
            <a:r>
              <a:rPr lang="en-US" sz="2000" dirty="0">
                <a:latin typeface="Open Sans"/>
              </a:rPr>
              <a:t>and conclusion </a:t>
            </a:r>
            <a:r>
              <a:rPr lang="en-US" sz="2000" i="1" dirty="0">
                <a:latin typeface="Open Sans"/>
              </a:rPr>
              <a:t>q </a:t>
            </a:r>
            <a:r>
              <a:rPr lang="en-US" sz="2000" dirty="0">
                <a:latin typeface="Open Sans"/>
              </a:rPr>
              <a:t>is valid exactly when </a:t>
            </a:r>
            <a:r>
              <a:rPr lang="en-US" sz="2000" b="1" dirty="0">
                <a:solidFill>
                  <a:srgbClr val="FF0000"/>
                </a:solidFill>
                <a:latin typeface="Open Sans"/>
              </a:rPr>
              <a:t>(</a:t>
            </a:r>
            <a:r>
              <a:rPr lang="en-US" sz="2000" b="1" i="1" dirty="0">
                <a:solidFill>
                  <a:srgbClr val="FF0000"/>
                </a:solidFill>
                <a:latin typeface="Open Sans"/>
              </a:rPr>
              <a:t>p</a:t>
            </a:r>
            <a:r>
              <a:rPr lang="en-US" sz="2000" b="1" dirty="0">
                <a:solidFill>
                  <a:srgbClr val="FF0000"/>
                </a:solidFill>
                <a:latin typeface="Open Sans"/>
              </a:rPr>
              <a:t>1 ∧ </a:t>
            </a:r>
            <a:r>
              <a:rPr lang="en-US" sz="2000" b="1" i="1" dirty="0">
                <a:solidFill>
                  <a:srgbClr val="FF0000"/>
                </a:solidFill>
                <a:latin typeface="Open Sans"/>
              </a:rPr>
              <a:t>p</a:t>
            </a:r>
            <a:r>
              <a:rPr lang="en-US" sz="2000" b="1" dirty="0">
                <a:solidFill>
                  <a:srgbClr val="FF0000"/>
                </a:solidFill>
                <a:latin typeface="Open Sans"/>
              </a:rPr>
              <a:t>2 ∧⋯∧ </a:t>
            </a:r>
            <a:r>
              <a:rPr lang="en-US" sz="2000" b="1" i="1" dirty="0" err="1">
                <a:solidFill>
                  <a:srgbClr val="FF0000"/>
                </a:solidFill>
                <a:latin typeface="Open Sans"/>
              </a:rPr>
              <a:t>pn</a:t>
            </a:r>
            <a:r>
              <a:rPr lang="en-US" sz="2000" b="1" dirty="0">
                <a:solidFill>
                  <a:srgbClr val="FF0000"/>
                </a:solidFill>
                <a:latin typeface="Open Sans"/>
              </a:rPr>
              <a:t>) → </a:t>
            </a:r>
            <a:r>
              <a:rPr lang="en-US" sz="2000" b="1" i="1" dirty="0">
                <a:solidFill>
                  <a:srgbClr val="FF0000"/>
                </a:solidFill>
                <a:latin typeface="Open Sans"/>
              </a:rPr>
              <a:t>q </a:t>
            </a:r>
            <a:r>
              <a:rPr lang="en-US" sz="2000" dirty="0">
                <a:latin typeface="Open Sans"/>
              </a:rPr>
              <a:t>is a </a:t>
            </a:r>
            <a:r>
              <a:rPr lang="en-US" sz="2000" b="1" dirty="0">
                <a:solidFill>
                  <a:srgbClr val="FF0000"/>
                </a:solidFill>
                <a:latin typeface="Open Sans"/>
              </a:rPr>
              <a:t>tautology.</a:t>
            </a:r>
          </a:p>
        </p:txBody>
      </p:sp>
    </p:spTree>
    <p:extLst>
      <p:ext uri="{BB962C8B-B14F-4D97-AF65-F5344CB8AC3E}">
        <p14:creationId xmlns:p14="http://schemas.microsoft.com/office/powerpoint/2010/main" val="667553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C164-6B30-49F5-9906-19ADF6130580}"/>
              </a:ext>
            </a:extLst>
          </p:cNvPr>
          <p:cNvSpPr>
            <a:spLocks noGrp="1"/>
          </p:cNvSpPr>
          <p:nvPr>
            <p:ph type="title"/>
          </p:nvPr>
        </p:nvSpPr>
        <p:spPr/>
        <p:txBody>
          <a:bodyPr/>
          <a:lstStyle/>
          <a:p>
            <a:r>
              <a:rPr lang="en-US" sz="3000" dirty="0">
                <a:solidFill>
                  <a:schemeClr val="accent1"/>
                </a:solidFill>
                <a:latin typeface="Open Sans"/>
              </a:rPr>
              <a:t>Rules of Inference</a:t>
            </a:r>
          </a:p>
        </p:txBody>
      </p:sp>
      <p:pic>
        <p:nvPicPr>
          <p:cNvPr id="5" name="Picture 4">
            <a:extLst>
              <a:ext uri="{FF2B5EF4-FFF2-40B4-BE49-F238E27FC236}">
                <a16:creationId xmlns:a16="http://schemas.microsoft.com/office/drawing/2014/main" id="{94AAF4B9-FC56-4E71-9281-939506304A02}"/>
              </a:ext>
            </a:extLst>
          </p:cNvPr>
          <p:cNvPicPr>
            <a:picLocks noChangeAspect="1"/>
          </p:cNvPicPr>
          <p:nvPr/>
        </p:nvPicPr>
        <p:blipFill>
          <a:blip r:embed="rId2"/>
          <a:stretch>
            <a:fillRect/>
          </a:stretch>
        </p:blipFill>
        <p:spPr>
          <a:xfrm>
            <a:off x="1546167" y="2500143"/>
            <a:ext cx="8678487" cy="4864933"/>
          </a:xfrm>
          <a:prstGeom prst="rect">
            <a:avLst/>
          </a:prstGeom>
        </p:spPr>
      </p:pic>
    </p:spTree>
    <p:extLst>
      <p:ext uri="{BB962C8B-B14F-4D97-AF65-F5344CB8AC3E}">
        <p14:creationId xmlns:p14="http://schemas.microsoft.com/office/powerpoint/2010/main" val="1289561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FD693C-60C3-4BF1-8649-B4675EF6F097}"/>
              </a:ext>
            </a:extLst>
          </p:cNvPr>
          <p:cNvPicPr>
            <a:picLocks noChangeAspect="1"/>
          </p:cNvPicPr>
          <p:nvPr/>
        </p:nvPicPr>
        <p:blipFill>
          <a:blip r:embed="rId2"/>
          <a:stretch>
            <a:fillRect/>
          </a:stretch>
        </p:blipFill>
        <p:spPr>
          <a:xfrm>
            <a:off x="1562793" y="2921026"/>
            <a:ext cx="8948045" cy="4427421"/>
          </a:xfrm>
          <a:prstGeom prst="rect">
            <a:avLst/>
          </a:prstGeom>
        </p:spPr>
      </p:pic>
      <p:sp>
        <p:nvSpPr>
          <p:cNvPr id="5" name="Title 1">
            <a:extLst>
              <a:ext uri="{FF2B5EF4-FFF2-40B4-BE49-F238E27FC236}">
                <a16:creationId xmlns:a16="http://schemas.microsoft.com/office/drawing/2014/main" id="{F11D3610-F10A-48B8-B9DD-67F523E80F0D}"/>
              </a:ext>
            </a:extLst>
          </p:cNvPr>
          <p:cNvSpPr>
            <a:spLocks noGrp="1"/>
          </p:cNvSpPr>
          <p:nvPr>
            <p:ph type="title"/>
          </p:nvPr>
        </p:nvSpPr>
        <p:spPr>
          <a:xfrm>
            <a:off x="3919538" y="839788"/>
            <a:ext cx="6591300" cy="1260475"/>
          </a:xfrm>
        </p:spPr>
        <p:txBody>
          <a:bodyPr/>
          <a:lstStyle/>
          <a:p>
            <a:r>
              <a:rPr lang="en-US" sz="3000" dirty="0">
                <a:solidFill>
                  <a:schemeClr val="accent1"/>
                </a:solidFill>
                <a:latin typeface="Open Sans"/>
              </a:rPr>
              <a:t>Rules of Inference</a:t>
            </a:r>
          </a:p>
        </p:txBody>
      </p:sp>
      <p:pic>
        <p:nvPicPr>
          <p:cNvPr id="6" name="Picture 5">
            <a:extLst>
              <a:ext uri="{FF2B5EF4-FFF2-40B4-BE49-F238E27FC236}">
                <a16:creationId xmlns:a16="http://schemas.microsoft.com/office/drawing/2014/main" id="{42BA3EE9-A11E-4586-8705-567E3D63C01C}"/>
              </a:ext>
            </a:extLst>
          </p:cNvPr>
          <p:cNvPicPr>
            <a:picLocks noChangeAspect="1"/>
          </p:cNvPicPr>
          <p:nvPr/>
        </p:nvPicPr>
        <p:blipFill>
          <a:blip r:embed="rId3"/>
          <a:stretch>
            <a:fillRect/>
          </a:stretch>
        </p:blipFill>
        <p:spPr>
          <a:xfrm>
            <a:off x="1562794" y="2233263"/>
            <a:ext cx="8948044" cy="687764"/>
          </a:xfrm>
          <a:prstGeom prst="rect">
            <a:avLst/>
          </a:prstGeom>
        </p:spPr>
      </p:pic>
    </p:spTree>
    <p:extLst>
      <p:ext uri="{BB962C8B-B14F-4D97-AF65-F5344CB8AC3E}">
        <p14:creationId xmlns:p14="http://schemas.microsoft.com/office/powerpoint/2010/main" val="55121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EAAF-82FF-46C4-83A7-8CC4D7516DE9}"/>
              </a:ext>
            </a:extLst>
          </p:cNvPr>
          <p:cNvSpPr>
            <a:spLocks noGrp="1"/>
          </p:cNvSpPr>
          <p:nvPr>
            <p:ph type="title"/>
          </p:nvPr>
        </p:nvSpPr>
        <p:spPr/>
        <p:txBody>
          <a:bodyPr/>
          <a:lstStyle/>
          <a:p>
            <a:r>
              <a:rPr lang="en-US" sz="3000" dirty="0">
                <a:solidFill>
                  <a:schemeClr val="accent1"/>
                </a:solidFill>
                <a:latin typeface="Open Sans"/>
              </a:rPr>
              <a:t>Using Rules of Inference to Build Arguments</a:t>
            </a:r>
          </a:p>
        </p:txBody>
      </p:sp>
      <p:sp>
        <p:nvSpPr>
          <p:cNvPr id="3" name="Content Placeholder 2">
            <a:extLst>
              <a:ext uri="{FF2B5EF4-FFF2-40B4-BE49-F238E27FC236}">
                <a16:creationId xmlns:a16="http://schemas.microsoft.com/office/drawing/2014/main" id="{A8C5A661-88A2-4503-884F-53ACDB7E7A52}"/>
              </a:ext>
            </a:extLst>
          </p:cNvPr>
          <p:cNvSpPr>
            <a:spLocks noGrp="1"/>
          </p:cNvSpPr>
          <p:nvPr>
            <p:ph idx="1"/>
          </p:nvPr>
        </p:nvSpPr>
        <p:spPr>
          <a:xfrm>
            <a:off x="1330036" y="2184400"/>
            <a:ext cx="9060873" cy="5247178"/>
          </a:xfrm>
        </p:spPr>
        <p:txBody>
          <a:bodyPr/>
          <a:lstStyle/>
          <a:p>
            <a:pPr marL="0" indent="0" algn="just">
              <a:buNone/>
            </a:pPr>
            <a:r>
              <a:rPr lang="en-US" sz="2000" b="1" dirty="0">
                <a:solidFill>
                  <a:schemeClr val="accent1"/>
                </a:solidFill>
                <a:latin typeface="Open Sans"/>
              </a:rPr>
              <a:t>Example :</a:t>
            </a:r>
          </a:p>
          <a:p>
            <a:pPr marL="0" indent="0" algn="just">
              <a:buNone/>
            </a:pPr>
            <a:r>
              <a:rPr lang="en-US" sz="2000" dirty="0">
                <a:latin typeface="Open Sans"/>
              </a:rPr>
              <a:t>Show that the premises :</a:t>
            </a:r>
          </a:p>
          <a:p>
            <a:pPr marL="0" indent="0" algn="just">
              <a:buNone/>
            </a:pPr>
            <a:r>
              <a:rPr lang="en-US" sz="2000" dirty="0">
                <a:latin typeface="Open Sans"/>
              </a:rPr>
              <a:t>       “It is not sunny this afternoon and it is colder than yesterday,”</a:t>
            </a:r>
          </a:p>
          <a:p>
            <a:pPr marL="0" indent="0" algn="just">
              <a:buNone/>
            </a:pPr>
            <a:r>
              <a:rPr lang="en-US" sz="2000" dirty="0">
                <a:latin typeface="Open Sans"/>
              </a:rPr>
              <a:t>       “We will go swimming only if it is sunny,” </a:t>
            </a:r>
          </a:p>
          <a:p>
            <a:pPr marL="0" indent="0" algn="just">
              <a:buNone/>
            </a:pPr>
            <a:r>
              <a:rPr lang="en-US" sz="2000" dirty="0">
                <a:latin typeface="Open Sans"/>
              </a:rPr>
              <a:t>       “If we do not go swimming, then we will take a canoe trip,” and </a:t>
            </a:r>
          </a:p>
          <a:p>
            <a:pPr marL="0" indent="0" algn="just">
              <a:buNone/>
            </a:pPr>
            <a:r>
              <a:rPr lang="en-US" sz="2000" dirty="0">
                <a:latin typeface="Open Sans"/>
              </a:rPr>
              <a:t>       “If we take a canoe trip, then we will be home by sunset” </a:t>
            </a:r>
          </a:p>
          <a:p>
            <a:pPr marL="0" indent="0" algn="just">
              <a:buNone/>
            </a:pPr>
            <a:r>
              <a:rPr lang="en-US" sz="2000" dirty="0">
                <a:latin typeface="Open Sans"/>
              </a:rPr>
              <a:t> lead to the conclusion :</a:t>
            </a:r>
          </a:p>
          <a:p>
            <a:pPr marL="0" indent="0" algn="just">
              <a:buNone/>
            </a:pPr>
            <a:r>
              <a:rPr lang="en-US" sz="2000" dirty="0">
                <a:latin typeface="Open Sans"/>
              </a:rPr>
              <a:t>       “We will be home by sunset.”</a:t>
            </a:r>
          </a:p>
          <a:p>
            <a:pPr marL="0" indent="0" algn="just">
              <a:buNone/>
            </a:pPr>
            <a:r>
              <a:rPr lang="en-US" sz="2000" b="1" i="1" dirty="0">
                <a:solidFill>
                  <a:schemeClr val="accent1"/>
                </a:solidFill>
                <a:latin typeface="Open Sans"/>
              </a:rPr>
              <a:t>Solution</a:t>
            </a:r>
            <a:r>
              <a:rPr lang="en-US" sz="2000" i="1" dirty="0">
                <a:latin typeface="Open Sans"/>
              </a:rPr>
              <a:t>: </a:t>
            </a:r>
          </a:p>
          <a:p>
            <a:pPr marL="0" indent="0" algn="just">
              <a:buNone/>
            </a:pPr>
            <a:r>
              <a:rPr lang="en-US" sz="2000" dirty="0">
                <a:latin typeface="Open Sans"/>
              </a:rPr>
              <a:t>Let </a:t>
            </a:r>
            <a:r>
              <a:rPr lang="en-US" sz="2000" i="1" dirty="0">
                <a:latin typeface="Open Sans"/>
              </a:rPr>
              <a:t>p </a:t>
            </a:r>
            <a:r>
              <a:rPr lang="en-US" sz="2000" dirty="0">
                <a:latin typeface="Open Sans"/>
              </a:rPr>
              <a:t>: “It is sunny this afternoon,” </a:t>
            </a:r>
          </a:p>
          <a:p>
            <a:pPr marL="0" indent="0" algn="just">
              <a:buNone/>
            </a:pPr>
            <a:r>
              <a:rPr lang="en-US" sz="2000" i="1" dirty="0">
                <a:latin typeface="Open Sans"/>
              </a:rPr>
              <a:t>      q </a:t>
            </a:r>
            <a:r>
              <a:rPr lang="en-US" sz="2000" dirty="0">
                <a:latin typeface="Open Sans"/>
              </a:rPr>
              <a:t>: “It is colder than yesterday,” </a:t>
            </a:r>
          </a:p>
          <a:p>
            <a:pPr marL="0" indent="0" algn="just">
              <a:buNone/>
            </a:pPr>
            <a:r>
              <a:rPr lang="en-US" sz="2000" i="1" dirty="0">
                <a:latin typeface="Open Sans"/>
              </a:rPr>
              <a:t>      r  : </a:t>
            </a:r>
            <a:r>
              <a:rPr lang="en-US" sz="2000" dirty="0">
                <a:latin typeface="Open Sans"/>
              </a:rPr>
              <a:t>“We will go swimming,” </a:t>
            </a:r>
          </a:p>
          <a:p>
            <a:pPr marL="0" indent="0" algn="just">
              <a:buNone/>
            </a:pPr>
            <a:r>
              <a:rPr lang="en-US" sz="2000" i="1" dirty="0">
                <a:latin typeface="Open Sans"/>
              </a:rPr>
              <a:t>      s :</a:t>
            </a:r>
            <a:r>
              <a:rPr lang="en-US" sz="2000" dirty="0">
                <a:latin typeface="Open Sans"/>
              </a:rPr>
              <a:t> “We will take a canoe trip,” and </a:t>
            </a:r>
          </a:p>
          <a:p>
            <a:pPr marL="0" indent="0" algn="just">
              <a:buNone/>
            </a:pPr>
            <a:r>
              <a:rPr lang="en-US" sz="2000" i="1" dirty="0">
                <a:latin typeface="Open Sans"/>
              </a:rPr>
              <a:t>      t  :</a:t>
            </a:r>
            <a:r>
              <a:rPr lang="en-US" sz="2000" dirty="0">
                <a:latin typeface="Open Sans"/>
              </a:rPr>
              <a:t> “We will be home by sunset.”</a:t>
            </a:r>
          </a:p>
        </p:txBody>
      </p:sp>
      <p:sp>
        <p:nvSpPr>
          <p:cNvPr id="4" name="Rectangle 3">
            <a:extLst>
              <a:ext uri="{FF2B5EF4-FFF2-40B4-BE49-F238E27FC236}">
                <a16:creationId xmlns:a16="http://schemas.microsoft.com/office/drawing/2014/main" id="{63B693C3-C66B-440B-8DAA-C36E7C0DF9AE}"/>
              </a:ext>
            </a:extLst>
          </p:cNvPr>
          <p:cNvSpPr/>
          <p:nvPr/>
        </p:nvSpPr>
        <p:spPr>
          <a:xfrm>
            <a:off x="6120848" y="6953894"/>
            <a:ext cx="3732753"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400" dirty="0">
                <a:latin typeface="Open Sans"/>
              </a:rPr>
              <a:t>∴ </a:t>
            </a:r>
            <a:r>
              <a:rPr lang="en-US" sz="2400" dirty="0">
                <a:latin typeface="STIXGeneral-Regular"/>
              </a:rPr>
              <a:t>The conclusion is simply </a:t>
            </a:r>
            <a:r>
              <a:rPr lang="en-US" sz="2400" i="1" dirty="0">
                <a:latin typeface="STIXGeneral-Italic"/>
              </a:rPr>
              <a:t>t</a:t>
            </a:r>
            <a:r>
              <a:rPr lang="en-US" sz="2400" dirty="0">
                <a:latin typeface="STIXGeneral-Regular"/>
              </a:rPr>
              <a:t>.</a:t>
            </a:r>
            <a:endParaRPr lang="en-US" dirty="0"/>
          </a:p>
        </p:txBody>
      </p:sp>
    </p:spTree>
    <p:extLst>
      <p:ext uri="{BB962C8B-B14F-4D97-AF65-F5344CB8AC3E}">
        <p14:creationId xmlns:p14="http://schemas.microsoft.com/office/powerpoint/2010/main" val="2317840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83EA3-3A17-4004-BD2B-A8DA7AE2635A}"/>
              </a:ext>
            </a:extLst>
          </p:cNvPr>
          <p:cNvSpPr>
            <a:spLocks noGrp="1"/>
          </p:cNvSpPr>
          <p:nvPr>
            <p:ph type="title"/>
          </p:nvPr>
        </p:nvSpPr>
        <p:spPr/>
        <p:txBody>
          <a:bodyPr/>
          <a:lstStyle/>
          <a:p>
            <a:r>
              <a:rPr lang="en-US" sz="3000" dirty="0">
                <a:solidFill>
                  <a:schemeClr val="accent1"/>
                </a:solidFill>
                <a:latin typeface="Open Sans"/>
              </a:rPr>
              <a:t>Using Rules of Inference to Build Arguments</a:t>
            </a:r>
            <a:endParaRPr lang="en-US" sz="30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B8F0658-F0CF-40E1-99E2-E1F67E615BA9}"/>
                  </a:ext>
                </a:extLst>
              </p:cNvPr>
              <p:cNvSpPr/>
              <p:nvPr/>
            </p:nvSpPr>
            <p:spPr>
              <a:xfrm>
                <a:off x="1429789" y="2351227"/>
                <a:ext cx="7464829" cy="3493264"/>
              </a:xfrm>
              <a:prstGeom prst="rect">
                <a:avLst/>
              </a:prstGeom>
            </p:spPr>
            <p:txBody>
              <a:bodyPr wrap="square">
                <a:spAutoFit/>
              </a:bodyPr>
              <a:lstStyle/>
              <a:p>
                <a:r>
                  <a:rPr lang="en-US" dirty="0">
                    <a:latin typeface="Open Sans"/>
                  </a:rPr>
                  <a:t>Construct an argument :</a:t>
                </a:r>
              </a:p>
              <a:p>
                <a:endParaRPr lang="en-US" sz="2000" b="1" dirty="0">
                  <a:solidFill>
                    <a:srgbClr val="FF0000"/>
                  </a:solidFill>
                  <a:latin typeface="Open Sans"/>
                </a:endParaRPr>
              </a:p>
              <a:p>
                <a:r>
                  <a:rPr lang="en-US" sz="2000" b="1" dirty="0">
                    <a:solidFill>
                      <a:srgbClr val="FF0000"/>
                    </a:solidFill>
                    <a:latin typeface="Open Sans"/>
                  </a:rPr>
                  <a:t>Step Reason</a:t>
                </a:r>
              </a:p>
              <a:p>
                <a:r>
                  <a:rPr lang="en-US" sz="2000" dirty="0">
                    <a:latin typeface="Open Sans"/>
                  </a:rPr>
                  <a:t>1.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oMath>
                </a14:m>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Premise</a:t>
                </a:r>
              </a:p>
              <a:p>
                <a:r>
                  <a:rPr lang="en-US" sz="2000" dirty="0">
                    <a:latin typeface="Open Sans"/>
                  </a:rPr>
                  <a:t>2.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oMath>
                </a14:m>
                <a:r>
                  <a:rPr lang="en-US" sz="2000" i="1" dirty="0">
                    <a:latin typeface="Open Sans"/>
                  </a:rPr>
                  <a:t>p                 </a:t>
                </a:r>
                <a:r>
                  <a:rPr lang="en-US" sz="2000" dirty="0">
                    <a:latin typeface="Open Sans"/>
                  </a:rPr>
                  <a:t>Simplification using (1)</a:t>
                </a:r>
              </a:p>
              <a:p>
                <a:r>
                  <a:rPr lang="en-US" sz="2000" dirty="0">
                    <a:latin typeface="Open Sans"/>
                  </a:rPr>
                  <a:t>3.   </a:t>
                </a:r>
                <a:r>
                  <a:rPr lang="en-US" sz="2000" i="1" dirty="0">
                    <a:latin typeface="Open Sans"/>
                  </a:rPr>
                  <a:t>r </a:t>
                </a:r>
                <a:r>
                  <a:rPr lang="en-US" sz="2000" dirty="0">
                    <a:latin typeface="Open Sans"/>
                  </a:rPr>
                  <a:t>→ </a:t>
                </a:r>
                <a:r>
                  <a:rPr lang="en-US" sz="2000" i="1" dirty="0">
                    <a:latin typeface="Open Sans"/>
                  </a:rPr>
                  <a:t>p              </a:t>
                </a:r>
                <a:r>
                  <a:rPr lang="en-US" sz="2000" dirty="0">
                    <a:latin typeface="Open Sans"/>
                  </a:rPr>
                  <a:t>Premise</a:t>
                </a:r>
              </a:p>
              <a:p>
                <a:r>
                  <a:rPr lang="en-US" sz="2000" dirty="0">
                    <a:latin typeface="Open Sans"/>
                  </a:rPr>
                  <a:t>4.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oMath>
                </a14:m>
                <a:r>
                  <a:rPr lang="en-US" sz="2000" i="1" dirty="0">
                    <a:latin typeface="Open Sans"/>
                  </a:rPr>
                  <a:t>r                  </a:t>
                </a:r>
                <a:r>
                  <a:rPr lang="en-US" sz="2000" dirty="0">
                    <a:latin typeface="Open Sans"/>
                  </a:rPr>
                  <a:t>Modus tollens using (2) and (3)</a:t>
                </a:r>
              </a:p>
              <a:p>
                <a:r>
                  <a:rPr lang="en-US" sz="2000" dirty="0">
                    <a:latin typeface="Open Sans"/>
                  </a:rPr>
                  <a:t>5.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oMath>
                </a14:m>
                <a:r>
                  <a:rPr lang="en-US" sz="2000" i="1" dirty="0">
                    <a:latin typeface="Open Sans"/>
                  </a:rPr>
                  <a:t>r </a:t>
                </a:r>
                <a:r>
                  <a:rPr lang="en-US" sz="2000" dirty="0">
                    <a:latin typeface="Open Sans"/>
                  </a:rPr>
                  <a:t>→ </a:t>
                </a:r>
                <a:r>
                  <a:rPr lang="en-US" sz="2000" i="1" dirty="0">
                    <a:latin typeface="Open Sans"/>
                  </a:rPr>
                  <a:t>s            </a:t>
                </a:r>
                <a:r>
                  <a:rPr lang="en-US" sz="2000" dirty="0">
                    <a:latin typeface="Open Sans"/>
                  </a:rPr>
                  <a:t>Premise</a:t>
                </a:r>
              </a:p>
              <a:p>
                <a:r>
                  <a:rPr lang="en-US" sz="2000" dirty="0">
                    <a:latin typeface="Open Sans"/>
                  </a:rPr>
                  <a:t>6.   </a:t>
                </a:r>
                <a:r>
                  <a:rPr lang="en-US" sz="2000" i="1" dirty="0">
                    <a:latin typeface="Open Sans"/>
                  </a:rPr>
                  <a:t>s                      </a:t>
                </a:r>
                <a:r>
                  <a:rPr lang="en-US" sz="2000" dirty="0">
                    <a:latin typeface="Open Sans"/>
                  </a:rPr>
                  <a:t>Modus ponens using (4) and (5)</a:t>
                </a:r>
              </a:p>
              <a:p>
                <a:r>
                  <a:rPr lang="en-US" sz="2000" dirty="0">
                    <a:latin typeface="Open Sans"/>
                  </a:rPr>
                  <a:t>7.   </a:t>
                </a:r>
                <a:r>
                  <a:rPr lang="en-US" sz="2000" i="1" dirty="0">
                    <a:latin typeface="Open Sans"/>
                  </a:rPr>
                  <a:t>s </a:t>
                </a:r>
                <a:r>
                  <a:rPr lang="en-US" sz="2000" dirty="0">
                    <a:latin typeface="Open Sans"/>
                  </a:rPr>
                  <a:t>→ </a:t>
                </a:r>
                <a:r>
                  <a:rPr lang="en-US" sz="2000" i="1" dirty="0">
                    <a:latin typeface="Open Sans"/>
                  </a:rPr>
                  <a:t>t               </a:t>
                </a:r>
                <a:r>
                  <a:rPr lang="en-US" sz="2000" dirty="0">
                    <a:latin typeface="Open Sans"/>
                  </a:rPr>
                  <a:t>Premise</a:t>
                </a:r>
              </a:p>
              <a:p>
                <a:r>
                  <a:rPr lang="en-US" sz="2000" dirty="0">
                    <a:latin typeface="Open Sans"/>
                  </a:rPr>
                  <a:t>8.   </a:t>
                </a:r>
                <a:r>
                  <a:rPr lang="en-US" sz="2000" i="1" dirty="0">
                    <a:latin typeface="Open Sans"/>
                  </a:rPr>
                  <a:t>t                      </a:t>
                </a:r>
                <a:r>
                  <a:rPr lang="en-US" sz="2000" dirty="0">
                    <a:latin typeface="Open Sans"/>
                  </a:rPr>
                  <a:t>Modus ponens using (6) and (7)  </a:t>
                </a:r>
              </a:p>
            </p:txBody>
          </p:sp>
        </mc:Choice>
        <mc:Fallback xmlns="">
          <p:sp>
            <p:nvSpPr>
              <p:cNvPr id="5" name="Rectangle 4">
                <a:extLst>
                  <a:ext uri="{FF2B5EF4-FFF2-40B4-BE49-F238E27FC236}">
                    <a16:creationId xmlns:a16="http://schemas.microsoft.com/office/drawing/2014/main" id="{6B8F0658-F0CF-40E1-99E2-E1F67E615BA9}"/>
                  </a:ext>
                </a:extLst>
              </p:cNvPr>
              <p:cNvSpPr>
                <a:spLocks noRot="1" noChangeAspect="1" noMove="1" noResize="1" noEditPoints="1" noAdjustHandles="1" noChangeArrowheads="1" noChangeShapeType="1" noTextEdit="1"/>
              </p:cNvSpPr>
              <p:nvPr/>
            </p:nvSpPr>
            <p:spPr>
              <a:xfrm>
                <a:off x="1429789" y="2351227"/>
                <a:ext cx="7464829" cy="3493264"/>
              </a:xfrm>
              <a:prstGeom prst="rect">
                <a:avLst/>
              </a:prstGeom>
              <a:blipFill>
                <a:blip r:embed="rId2"/>
                <a:stretch>
                  <a:fillRect l="-980" t="-1222" b="-226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8EF70BE-55B5-40D9-B798-D8C7CAEDEDB1}"/>
              </a:ext>
            </a:extLst>
          </p:cNvPr>
          <p:cNvSpPr/>
          <p:nvPr/>
        </p:nvSpPr>
        <p:spPr>
          <a:xfrm>
            <a:off x="1429789" y="5895400"/>
            <a:ext cx="7764087" cy="400110"/>
          </a:xfrm>
          <a:prstGeom prst="rect">
            <a:avLst/>
          </a:prstGeom>
        </p:spPr>
        <p:txBody>
          <a:bodyPr wrap="square">
            <a:spAutoFit/>
          </a:bodyPr>
          <a:lstStyle/>
          <a:p>
            <a:pPr algn="just"/>
            <a:r>
              <a:rPr lang="en-US" sz="2000" dirty="0">
                <a:latin typeface="Open Sans"/>
              </a:rPr>
              <a:t>So, each of the four hypotheses is true, the conclusion is also true</a:t>
            </a:r>
          </a:p>
        </p:txBody>
      </p:sp>
    </p:spTree>
    <p:extLst>
      <p:ext uri="{BB962C8B-B14F-4D97-AF65-F5344CB8AC3E}">
        <p14:creationId xmlns:p14="http://schemas.microsoft.com/office/powerpoint/2010/main" val="2686622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06EF-5C6C-4741-9DBD-A061EA300626}"/>
              </a:ext>
            </a:extLst>
          </p:cNvPr>
          <p:cNvSpPr>
            <a:spLocks noGrp="1"/>
          </p:cNvSpPr>
          <p:nvPr>
            <p:ph type="title"/>
          </p:nvPr>
        </p:nvSpPr>
        <p:spPr/>
        <p:txBody>
          <a:bodyPr/>
          <a:lstStyle/>
          <a:p>
            <a:r>
              <a:rPr lang="en-US" sz="3000" dirty="0">
                <a:solidFill>
                  <a:schemeClr val="accent1"/>
                </a:solidFill>
                <a:latin typeface="Open Sans"/>
              </a:rPr>
              <a:t>Resolution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C3CC8C-8FB1-4D6F-866C-42B72E218B5F}"/>
                  </a:ext>
                </a:extLst>
              </p:cNvPr>
              <p:cNvSpPr>
                <a:spLocks noGrp="1"/>
              </p:cNvSpPr>
              <p:nvPr>
                <p:ph idx="1"/>
              </p:nvPr>
            </p:nvSpPr>
            <p:spPr>
              <a:xfrm>
                <a:off x="1157288" y="2184399"/>
                <a:ext cx="9353550" cy="5097549"/>
              </a:xfrm>
            </p:spPr>
            <p:txBody>
              <a:bodyPr/>
              <a:lstStyle/>
              <a:p>
                <a:pPr algn="just">
                  <a:spcBef>
                    <a:spcPts val="600"/>
                  </a:spcBef>
                  <a:buFont typeface="Wingdings" panose="05000000000000000000" pitchFamily="2" charset="2"/>
                  <a:buChar char="v"/>
                </a:pPr>
                <a:r>
                  <a:rPr lang="en-US" sz="2000" dirty="0">
                    <a:latin typeface="Open Sans"/>
                  </a:rPr>
                  <a:t>Many of computer programs make use of a rule of inference known as </a:t>
                </a:r>
                <a:r>
                  <a:rPr lang="en-US" sz="2000" b="1" dirty="0">
                    <a:solidFill>
                      <a:srgbClr val="FF0000"/>
                    </a:solidFill>
                    <a:latin typeface="Open Sans"/>
                  </a:rPr>
                  <a:t>resolution</a:t>
                </a:r>
                <a:r>
                  <a:rPr lang="en-US" sz="2000" dirty="0">
                    <a:latin typeface="Open Sans"/>
                  </a:rPr>
                  <a:t>. This rule of inference is based on the tautology,</a:t>
                </a:r>
              </a:p>
              <a:p>
                <a:pPr marL="0" indent="0" algn="just">
                  <a:spcBef>
                    <a:spcPts val="600"/>
                  </a:spcBef>
                  <a:buNone/>
                </a:pPr>
                <a:r>
                  <a:rPr lang="en-US" sz="2000" dirty="0">
                    <a:latin typeface="Open Sans"/>
                  </a:rPr>
                  <a:t>                </a:t>
                </a:r>
                <a:r>
                  <a:rPr lang="pt-BR" sz="2000" dirty="0">
                    <a:latin typeface="Open Sans"/>
                  </a:rPr>
                  <a:t>((</a:t>
                </a:r>
                <a:r>
                  <a:rPr lang="pt-BR" sz="2000" i="1" dirty="0">
                    <a:latin typeface="Open Sans"/>
                  </a:rPr>
                  <a:t>p </a:t>
                </a:r>
                <a:r>
                  <a:rPr lang="pt-BR" sz="2000" dirty="0">
                    <a:latin typeface="Open Sans"/>
                  </a:rPr>
                  <a:t>∨ </a:t>
                </a:r>
                <a:r>
                  <a:rPr lang="pt-BR" sz="2000" i="1" dirty="0">
                    <a:latin typeface="Open Sans"/>
                  </a:rPr>
                  <a:t>q</a:t>
                </a:r>
                <a:r>
                  <a:rPr lang="pt-BR" sz="2000" dirty="0">
                    <a:latin typeface="Open Sans"/>
                  </a:rPr>
                  <a:t>) ∧ (</a:t>
                </a:r>
                <a14:m>
                  <m:oMath xmlns:m="http://schemas.openxmlformats.org/officeDocument/2006/math">
                    <m:r>
                      <a:rPr lang="pt-BR" sz="2000" i="1" dirty="0" smtClean="0">
                        <a:latin typeface="Cambria Math" panose="02040503050406030204" pitchFamily="18" charset="0"/>
                        <a:ea typeface="Cambria Math" panose="02040503050406030204" pitchFamily="18" charset="0"/>
                      </a:rPr>
                      <m:t>¬</m:t>
                    </m:r>
                  </m:oMath>
                </a14:m>
                <a:r>
                  <a:rPr lang="pt-BR" sz="2000" i="1" dirty="0">
                    <a:latin typeface="Open Sans"/>
                  </a:rPr>
                  <a:t>p </a:t>
                </a:r>
                <a:r>
                  <a:rPr lang="pt-BR" sz="2000" dirty="0">
                    <a:latin typeface="Open Sans"/>
                  </a:rPr>
                  <a:t>∨ </a:t>
                </a:r>
                <a:r>
                  <a:rPr lang="pt-BR" sz="2000" i="1" dirty="0">
                    <a:latin typeface="Open Sans"/>
                  </a:rPr>
                  <a:t>r</a:t>
                </a:r>
                <a:r>
                  <a:rPr lang="pt-BR" sz="2000" dirty="0">
                    <a:latin typeface="Open Sans"/>
                  </a:rPr>
                  <a:t>)) → (</a:t>
                </a:r>
                <a:r>
                  <a:rPr lang="pt-BR" sz="2000" i="1" dirty="0">
                    <a:latin typeface="Open Sans"/>
                  </a:rPr>
                  <a:t>q </a:t>
                </a:r>
                <a:r>
                  <a:rPr lang="pt-BR" sz="2000" dirty="0">
                    <a:latin typeface="Open Sans"/>
                  </a:rPr>
                  <a:t>∨ </a:t>
                </a:r>
                <a:r>
                  <a:rPr lang="pt-BR" sz="2000" i="1" dirty="0">
                    <a:latin typeface="Open Sans"/>
                  </a:rPr>
                  <a:t>r</a:t>
                </a:r>
                <a:r>
                  <a:rPr lang="pt-BR" sz="2000" dirty="0">
                    <a:latin typeface="Open Sans"/>
                  </a:rPr>
                  <a:t>)</a:t>
                </a:r>
                <a:r>
                  <a:rPr lang="pt-BR" sz="2000" i="1" dirty="0">
                    <a:latin typeface="Open Sans"/>
                  </a:rPr>
                  <a:t>.</a:t>
                </a:r>
              </a:p>
              <a:p>
                <a:pPr algn="just">
                  <a:spcBef>
                    <a:spcPts val="600"/>
                  </a:spcBef>
                  <a:buFont typeface="Wingdings" panose="05000000000000000000" pitchFamily="2" charset="2"/>
                  <a:buChar char="v"/>
                </a:pPr>
                <a:r>
                  <a:rPr lang="en-US" sz="2000" dirty="0">
                    <a:latin typeface="Open Sans"/>
                  </a:rPr>
                  <a:t>The final disjunction in the resolution rule, </a:t>
                </a:r>
                <a:r>
                  <a:rPr lang="en-US" sz="2000" i="1" dirty="0">
                    <a:latin typeface="Open Sans"/>
                  </a:rPr>
                  <a:t>q </a:t>
                </a:r>
                <a:r>
                  <a:rPr lang="en-US" sz="2000" dirty="0">
                    <a:latin typeface="Open Sans"/>
                  </a:rPr>
                  <a:t>∨ </a:t>
                </a:r>
                <a:r>
                  <a:rPr lang="en-US" sz="2000" i="1" dirty="0">
                    <a:latin typeface="Open Sans"/>
                  </a:rPr>
                  <a:t>r</a:t>
                </a:r>
                <a:r>
                  <a:rPr lang="en-US" sz="2000" dirty="0">
                    <a:latin typeface="Open Sans"/>
                  </a:rPr>
                  <a:t>, is called the </a:t>
                </a:r>
                <a:r>
                  <a:rPr lang="en-US" sz="2000" b="1" dirty="0">
                    <a:solidFill>
                      <a:srgbClr val="FF0000"/>
                    </a:solidFill>
                    <a:latin typeface="Open Sans"/>
                  </a:rPr>
                  <a:t>resolvent.</a:t>
                </a:r>
                <a:r>
                  <a:rPr lang="en-US" sz="2000" dirty="0">
                    <a:latin typeface="Open Sans"/>
                  </a:rPr>
                  <a:t> When we let </a:t>
                </a:r>
                <a:r>
                  <a:rPr lang="en-US" sz="2000" i="1" dirty="0">
                    <a:latin typeface="Open Sans"/>
                  </a:rPr>
                  <a:t>q </a:t>
                </a:r>
                <a:r>
                  <a:rPr lang="en-US" sz="2000" dirty="0">
                    <a:latin typeface="Open Sans"/>
                  </a:rPr>
                  <a:t>= </a:t>
                </a:r>
                <a:r>
                  <a:rPr lang="en-US" sz="2000" i="1" dirty="0">
                    <a:latin typeface="Open Sans"/>
                  </a:rPr>
                  <a:t>r </a:t>
                </a:r>
                <a:r>
                  <a:rPr lang="en-US" sz="2000" dirty="0">
                    <a:latin typeface="Open Sans"/>
                  </a:rPr>
                  <a:t>in this tautology, we obtain </a:t>
                </a:r>
                <a:r>
                  <a:rPr lang="en-US" sz="2000" b="1" dirty="0">
                    <a:solidFill>
                      <a:srgbClr val="FF0000"/>
                    </a:solidFill>
                    <a:latin typeface="Open Sans"/>
                  </a:rPr>
                  <a:t>(</a:t>
                </a:r>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q</a:t>
                </a:r>
                <a:r>
                  <a:rPr lang="en-US" sz="2000" b="1" dirty="0">
                    <a:solidFill>
                      <a:srgbClr val="FF0000"/>
                    </a:solidFill>
                    <a:latin typeface="Open Sans"/>
                  </a:rPr>
                  <a:t>) ∧ (</a:t>
                </a:r>
                <a14:m>
                  <m:oMath xmlns:m="http://schemas.openxmlformats.org/officeDocument/2006/math">
                    <m:r>
                      <a:rPr lang="pt-BR" sz="2000" b="1" i="1" dirty="0">
                        <a:solidFill>
                          <a:srgbClr val="FF0000"/>
                        </a:solidFill>
                        <a:latin typeface="Cambria Math" panose="02040503050406030204" pitchFamily="18" charset="0"/>
                        <a:ea typeface="Cambria Math" panose="02040503050406030204" pitchFamily="18" charset="0"/>
                      </a:rPr>
                      <m:t>¬</m:t>
                    </m:r>
                  </m:oMath>
                </a14:m>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q</a:t>
                </a:r>
                <a:r>
                  <a:rPr lang="en-US" sz="2000" b="1" dirty="0">
                    <a:solidFill>
                      <a:srgbClr val="FF0000"/>
                    </a:solidFill>
                    <a:latin typeface="Open Sans"/>
                  </a:rPr>
                  <a:t>) → </a:t>
                </a:r>
                <a:r>
                  <a:rPr lang="en-US" sz="2000" b="1" i="1" dirty="0">
                    <a:solidFill>
                      <a:srgbClr val="FF0000"/>
                    </a:solidFill>
                    <a:latin typeface="Open Sans"/>
                  </a:rPr>
                  <a:t>q</a:t>
                </a:r>
                <a:r>
                  <a:rPr lang="en-US" sz="2000" dirty="0">
                    <a:latin typeface="Open Sans"/>
                  </a:rPr>
                  <a:t>. Furthermore, when we let </a:t>
                </a:r>
                <a:r>
                  <a:rPr lang="en-US" sz="2000" i="1" dirty="0">
                    <a:latin typeface="Open Sans"/>
                  </a:rPr>
                  <a:t>r </a:t>
                </a:r>
                <a:r>
                  <a:rPr lang="en-US" sz="2000" dirty="0">
                    <a:latin typeface="Open Sans"/>
                  </a:rPr>
                  <a:t>= </a:t>
                </a:r>
                <a:r>
                  <a:rPr lang="en-US" sz="2000" b="1" dirty="0">
                    <a:latin typeface="Open Sans"/>
                  </a:rPr>
                  <a:t>F</a:t>
                </a:r>
                <a:r>
                  <a:rPr lang="en-US" sz="2000" dirty="0">
                    <a:latin typeface="Open Sans"/>
                  </a:rPr>
                  <a:t>, we obtain </a:t>
                </a:r>
                <a:r>
                  <a:rPr lang="en-US" sz="2000" b="1" dirty="0">
                    <a:solidFill>
                      <a:srgbClr val="FF0000"/>
                    </a:solidFill>
                    <a:latin typeface="Open Sans"/>
                  </a:rPr>
                  <a:t>(</a:t>
                </a:r>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q</a:t>
                </a:r>
                <a:r>
                  <a:rPr lang="en-US" sz="2000" b="1" dirty="0">
                    <a:solidFill>
                      <a:srgbClr val="FF0000"/>
                    </a:solidFill>
                    <a:latin typeface="Open Sans"/>
                  </a:rPr>
                  <a:t>) ∧ (</a:t>
                </a:r>
                <a14:m>
                  <m:oMath xmlns:m="http://schemas.openxmlformats.org/officeDocument/2006/math">
                    <m:r>
                      <a:rPr lang="pt-BR" sz="2000" b="1" i="1" dirty="0">
                        <a:solidFill>
                          <a:srgbClr val="FF0000"/>
                        </a:solidFill>
                        <a:latin typeface="Cambria Math" panose="02040503050406030204" pitchFamily="18" charset="0"/>
                        <a:ea typeface="Cambria Math" panose="02040503050406030204" pitchFamily="18" charset="0"/>
                      </a:rPr>
                      <m:t>¬</m:t>
                    </m:r>
                  </m:oMath>
                </a14:m>
                <a:r>
                  <a:rPr lang="en-US" sz="2000" b="1" i="1" dirty="0">
                    <a:solidFill>
                      <a:srgbClr val="FF0000"/>
                    </a:solidFill>
                    <a:latin typeface="Open Sans"/>
                  </a:rPr>
                  <a:t>p</a:t>
                </a:r>
                <a:r>
                  <a:rPr lang="en-US" sz="2000" b="1" dirty="0">
                    <a:solidFill>
                      <a:srgbClr val="FF0000"/>
                    </a:solidFill>
                    <a:latin typeface="Open Sans"/>
                  </a:rPr>
                  <a:t>) → </a:t>
                </a:r>
                <a:r>
                  <a:rPr lang="en-US" sz="2000" b="1" i="1" dirty="0">
                    <a:solidFill>
                      <a:srgbClr val="FF0000"/>
                    </a:solidFill>
                    <a:latin typeface="Open Sans"/>
                  </a:rPr>
                  <a:t>q </a:t>
                </a:r>
                <a:r>
                  <a:rPr lang="en-US" sz="2000" dirty="0">
                    <a:latin typeface="Open Sans"/>
                  </a:rPr>
                  <a:t>(because </a:t>
                </a:r>
                <a:r>
                  <a:rPr lang="en-US" sz="2000" i="1" dirty="0">
                    <a:latin typeface="Open Sans"/>
                  </a:rPr>
                  <a:t>q </a:t>
                </a:r>
                <a:r>
                  <a:rPr lang="en-US" sz="2000" dirty="0">
                    <a:latin typeface="Open Sans"/>
                  </a:rPr>
                  <a:t>∨ </a:t>
                </a:r>
                <a:r>
                  <a:rPr lang="en-US" sz="2000" b="1" dirty="0">
                    <a:latin typeface="Open Sans"/>
                  </a:rPr>
                  <a:t>F </a:t>
                </a:r>
                <a:r>
                  <a:rPr lang="en-US" sz="2000" dirty="0">
                    <a:latin typeface="Open Sans"/>
                  </a:rPr>
                  <a:t>≡ </a:t>
                </a:r>
                <a:r>
                  <a:rPr lang="en-US" sz="2000" i="1" dirty="0">
                    <a:latin typeface="Open Sans"/>
                  </a:rPr>
                  <a:t>q</a:t>
                </a:r>
                <a:r>
                  <a:rPr lang="en-US" sz="2000" dirty="0">
                    <a:latin typeface="Open Sans"/>
                  </a:rPr>
                  <a:t>), which is the tautology on which the rule of disjunctive syllogism is based.</a:t>
                </a:r>
              </a:p>
              <a:p>
                <a:pPr marL="0" indent="0" algn="just">
                  <a:spcBef>
                    <a:spcPts val="600"/>
                  </a:spcBef>
                  <a:buNone/>
                </a:pPr>
                <a:endParaRPr lang="en-US" sz="2000" dirty="0">
                  <a:latin typeface="Open Sans"/>
                </a:endParaRPr>
              </a:p>
              <a:p>
                <a:pPr marL="0" indent="0" algn="just">
                  <a:spcBef>
                    <a:spcPts val="600"/>
                  </a:spcBef>
                  <a:buNone/>
                </a:pPr>
                <a:r>
                  <a:rPr lang="en-US" sz="2000" b="1" dirty="0">
                    <a:solidFill>
                      <a:schemeClr val="accent1"/>
                    </a:solidFill>
                    <a:latin typeface="Open Sans"/>
                  </a:rPr>
                  <a:t>Example :</a:t>
                </a:r>
              </a:p>
              <a:p>
                <a:pPr marL="0" indent="0" algn="just">
                  <a:buNone/>
                </a:pPr>
                <a:r>
                  <a:rPr lang="en-US" sz="2000" dirty="0">
                    <a:latin typeface="Open Sans"/>
                  </a:rPr>
                  <a:t>Use resolution to show that the hypotheses :</a:t>
                </a:r>
              </a:p>
              <a:p>
                <a:pPr marL="0" indent="0" algn="just">
                  <a:buNone/>
                </a:pPr>
                <a:r>
                  <a:rPr lang="en-US" sz="2000" dirty="0">
                    <a:latin typeface="Open Sans"/>
                  </a:rPr>
                  <a:t>         “Jasmine is skiing or it is not snowing” and </a:t>
                </a:r>
              </a:p>
              <a:p>
                <a:pPr marL="0" indent="0" algn="just">
                  <a:buNone/>
                </a:pPr>
                <a:r>
                  <a:rPr lang="en-US" sz="2000" dirty="0">
                    <a:latin typeface="Open Sans"/>
                  </a:rPr>
                  <a:t>         “It is snowing or Bart is playing hockey” </a:t>
                </a:r>
              </a:p>
              <a:p>
                <a:pPr marL="0" indent="0" algn="just">
                  <a:buNone/>
                </a:pPr>
                <a:r>
                  <a:rPr lang="en-US" sz="2000" dirty="0">
                    <a:latin typeface="Open Sans"/>
                  </a:rPr>
                  <a:t>          imply that </a:t>
                </a:r>
              </a:p>
              <a:p>
                <a:pPr marL="0" indent="0" algn="just">
                  <a:buNone/>
                </a:pPr>
                <a:r>
                  <a:rPr lang="en-US" sz="2000" dirty="0">
                    <a:latin typeface="Open Sans"/>
                  </a:rPr>
                  <a:t>         “Jasmine is skiing or Bart is playing hockey.”</a:t>
                </a:r>
              </a:p>
            </p:txBody>
          </p:sp>
        </mc:Choice>
        <mc:Fallback xmlns="">
          <p:sp>
            <p:nvSpPr>
              <p:cNvPr id="3" name="Content Placeholder 2">
                <a:extLst>
                  <a:ext uri="{FF2B5EF4-FFF2-40B4-BE49-F238E27FC236}">
                    <a16:creationId xmlns:a16="http://schemas.microsoft.com/office/drawing/2014/main" id="{5EC3CC8C-8FB1-4D6F-866C-42B72E218B5F}"/>
                  </a:ext>
                </a:extLst>
              </p:cNvPr>
              <p:cNvSpPr>
                <a:spLocks noGrp="1" noRot="1" noChangeAspect="1" noMove="1" noResize="1" noEditPoints="1" noAdjustHandles="1" noChangeArrowheads="1" noChangeShapeType="1" noTextEdit="1"/>
              </p:cNvSpPr>
              <p:nvPr>
                <p:ph idx="1"/>
              </p:nvPr>
            </p:nvSpPr>
            <p:spPr>
              <a:xfrm>
                <a:off x="1157288" y="2184399"/>
                <a:ext cx="9353550" cy="5097549"/>
              </a:xfrm>
              <a:blipFill>
                <a:blip r:embed="rId2"/>
                <a:stretch>
                  <a:fillRect l="-587" t="-358" r="-522"/>
                </a:stretch>
              </a:blipFill>
            </p:spPr>
            <p:txBody>
              <a:bodyPr/>
              <a:lstStyle/>
              <a:p>
                <a:r>
                  <a:rPr lang="en-US">
                    <a:noFill/>
                  </a:rPr>
                  <a:t> </a:t>
                </a:r>
              </a:p>
            </p:txBody>
          </p:sp>
        </mc:Fallback>
      </mc:AlternateContent>
    </p:spTree>
    <p:extLst>
      <p:ext uri="{BB962C8B-B14F-4D97-AF65-F5344CB8AC3E}">
        <p14:creationId xmlns:p14="http://schemas.microsoft.com/office/powerpoint/2010/main" val="1163684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6BBF7-F349-4A7A-8DA9-62554F815373}"/>
              </a:ext>
            </a:extLst>
          </p:cNvPr>
          <p:cNvSpPr>
            <a:spLocks noGrp="1"/>
          </p:cNvSpPr>
          <p:nvPr>
            <p:ph type="title"/>
          </p:nvPr>
        </p:nvSpPr>
        <p:spPr/>
        <p:txBody>
          <a:bodyPr/>
          <a:lstStyle/>
          <a:p>
            <a:r>
              <a:rPr lang="en-US" sz="4800" dirty="0">
                <a:solidFill>
                  <a:schemeClr val="accent1"/>
                </a:solidFill>
                <a:latin typeface="Open Sans"/>
              </a:rPr>
              <a:t>Resolution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C76E68-F9E4-40CB-97DD-A039CBCF8E0C}"/>
                  </a:ext>
                </a:extLst>
              </p:cNvPr>
              <p:cNvSpPr>
                <a:spLocks noGrp="1"/>
              </p:cNvSpPr>
              <p:nvPr>
                <p:ph idx="1"/>
              </p:nvPr>
            </p:nvSpPr>
            <p:spPr>
              <a:xfrm>
                <a:off x="1363286" y="2443942"/>
                <a:ext cx="9147551" cy="4447396"/>
              </a:xfrm>
            </p:spPr>
            <p:txBody>
              <a:bodyPr/>
              <a:lstStyle/>
              <a:p>
                <a:pPr marL="0" indent="0">
                  <a:spcBef>
                    <a:spcPts val="600"/>
                  </a:spcBef>
                  <a:buNone/>
                </a:pPr>
                <a:r>
                  <a:rPr lang="en-US" sz="2000" b="1" dirty="0">
                    <a:solidFill>
                      <a:srgbClr val="FF0000"/>
                    </a:solidFill>
                    <a:latin typeface="Open Sans"/>
                  </a:rPr>
                  <a:t>Solution :</a:t>
                </a:r>
              </a:p>
              <a:p>
                <a:pPr marL="0" indent="0">
                  <a:spcBef>
                    <a:spcPts val="600"/>
                  </a:spcBef>
                  <a:buNone/>
                </a:pPr>
                <a:r>
                  <a:rPr lang="en-US" sz="2000" dirty="0">
                    <a:latin typeface="Open Sans"/>
                  </a:rPr>
                  <a:t>Let  </a:t>
                </a:r>
                <a:r>
                  <a:rPr lang="en-US" sz="2000" i="1" dirty="0">
                    <a:latin typeface="Open Sans"/>
                  </a:rPr>
                  <a:t>p :  </a:t>
                </a:r>
                <a:r>
                  <a:rPr lang="en-US" sz="2000" dirty="0">
                    <a:latin typeface="Open Sans"/>
                  </a:rPr>
                  <a:t>“It is snowing,” </a:t>
                </a:r>
              </a:p>
              <a:p>
                <a:pPr marL="0" indent="0">
                  <a:spcBef>
                    <a:spcPts val="600"/>
                  </a:spcBef>
                  <a:buNone/>
                </a:pPr>
                <a:r>
                  <a:rPr lang="en-US" sz="2000" i="1" dirty="0">
                    <a:latin typeface="Open Sans"/>
                  </a:rPr>
                  <a:t>       q : </a:t>
                </a:r>
                <a:r>
                  <a:rPr lang="en-US" sz="2000" dirty="0">
                    <a:latin typeface="Open Sans"/>
                  </a:rPr>
                  <a:t>“Jasmine is skiing,” and</a:t>
                </a:r>
              </a:p>
              <a:p>
                <a:pPr marL="0" indent="0">
                  <a:spcBef>
                    <a:spcPts val="600"/>
                  </a:spcBef>
                  <a:buNone/>
                </a:pPr>
                <a:r>
                  <a:rPr lang="en-US" sz="2000" i="1" dirty="0">
                    <a:latin typeface="Open Sans"/>
                  </a:rPr>
                  <a:t>        r : </a:t>
                </a:r>
                <a:r>
                  <a:rPr lang="en-US" sz="2000" dirty="0">
                    <a:latin typeface="Open Sans"/>
                  </a:rPr>
                  <a:t>“Bart is playing hockey.” </a:t>
                </a:r>
              </a:p>
              <a:p>
                <a:pPr marL="0" indent="0">
                  <a:spcBef>
                    <a:spcPts val="600"/>
                  </a:spcBef>
                  <a:buNone/>
                </a:pPr>
                <a:r>
                  <a:rPr lang="en-US" sz="2000" dirty="0">
                    <a:latin typeface="Open Sans"/>
                  </a:rPr>
                  <a:t>We can represent the hypotheses </a:t>
                </a:r>
              </a:p>
              <a:p>
                <a:pPr marL="0" indent="0" algn="just">
                  <a:spcBef>
                    <a:spcPts val="600"/>
                  </a:spcBef>
                  <a:buNone/>
                </a:pPr>
                <a:r>
                  <a:rPr lang="en-US" sz="2000" dirty="0">
                    <a:latin typeface="Open Sans"/>
                  </a:rPr>
                  <a:t>      “Jasmine is skiing or it is not snowing”   </a:t>
                </a:r>
                <a:r>
                  <a:rPr lang="en-US" sz="2000" b="1" dirty="0">
                    <a:solidFill>
                      <a:srgbClr val="FF0000"/>
                    </a:solidFill>
                    <a:latin typeface="Open Sans"/>
                  </a:rPr>
                  <a:t>(</a:t>
                </a:r>
                <a14:m>
                  <m:oMath xmlns:m="http://schemas.openxmlformats.org/officeDocument/2006/math">
                    <m:r>
                      <a:rPr lang="pt-BR" sz="2000" b="1" i="1" dirty="0">
                        <a:solidFill>
                          <a:srgbClr val="FF0000"/>
                        </a:solidFill>
                        <a:latin typeface="Cambria Math" panose="02040503050406030204" pitchFamily="18" charset="0"/>
                        <a:ea typeface="Cambria Math" panose="02040503050406030204" pitchFamily="18" charset="0"/>
                      </a:rPr>
                      <m:t>¬</m:t>
                    </m:r>
                  </m:oMath>
                </a14:m>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q )</a:t>
                </a:r>
                <a:endParaRPr lang="en-US" sz="2000" b="1" dirty="0">
                  <a:solidFill>
                    <a:srgbClr val="FF0000"/>
                  </a:solidFill>
                  <a:latin typeface="Open Sans"/>
                </a:endParaRPr>
              </a:p>
              <a:p>
                <a:pPr marL="0" indent="0" algn="just">
                  <a:spcBef>
                    <a:spcPts val="600"/>
                  </a:spcBef>
                  <a:buNone/>
                </a:pPr>
                <a:r>
                  <a:rPr lang="en-US" sz="2000" dirty="0">
                    <a:latin typeface="Open Sans"/>
                  </a:rPr>
                  <a:t>      “It is snowing or Bart is playing hockey”   </a:t>
                </a:r>
                <a:r>
                  <a:rPr lang="en-US" sz="2000" b="1" dirty="0">
                    <a:solidFill>
                      <a:srgbClr val="FF0000"/>
                    </a:solidFill>
                    <a:latin typeface="Open Sans"/>
                  </a:rPr>
                  <a:t>(</a:t>
                </a:r>
                <a:r>
                  <a:rPr lang="en-US" sz="2000" b="1" i="1" dirty="0">
                    <a:solidFill>
                      <a:srgbClr val="FF0000"/>
                    </a:solidFill>
                    <a:latin typeface="Open Sans"/>
                  </a:rPr>
                  <a:t>p </a:t>
                </a:r>
                <a:r>
                  <a:rPr lang="en-US" sz="2000" b="1" dirty="0">
                    <a:solidFill>
                      <a:srgbClr val="FF0000"/>
                    </a:solidFill>
                    <a:latin typeface="Open Sans"/>
                  </a:rPr>
                  <a:t>∨</a:t>
                </a:r>
                <a:r>
                  <a:rPr lang="en-US" sz="2000" b="1" i="1" dirty="0">
                    <a:solidFill>
                      <a:srgbClr val="FF0000"/>
                    </a:solidFill>
                    <a:latin typeface="Open Sans"/>
                  </a:rPr>
                  <a:t> r )</a:t>
                </a:r>
                <a:endParaRPr lang="en-US" sz="2000" dirty="0">
                  <a:latin typeface="Open Sans"/>
                </a:endParaRPr>
              </a:p>
              <a:p>
                <a:pPr marL="0" indent="0">
                  <a:spcBef>
                    <a:spcPts val="600"/>
                  </a:spcBef>
                  <a:buNone/>
                </a:pPr>
                <a:r>
                  <a:rPr lang="en-US" sz="2000" dirty="0">
                    <a:latin typeface="Open Sans"/>
                  </a:rPr>
                  <a:t>Using resolution, the proposition :</a:t>
                </a:r>
                <a:endParaRPr lang="en-US" sz="2000" i="1" dirty="0">
                  <a:latin typeface="Open Sans"/>
                </a:endParaRPr>
              </a:p>
              <a:p>
                <a:pPr marL="0" indent="0">
                  <a:spcBef>
                    <a:spcPts val="600"/>
                  </a:spcBef>
                  <a:buNone/>
                </a:pPr>
                <a:r>
                  <a:rPr lang="en-US" sz="2000" i="1" dirty="0">
                    <a:latin typeface="Open Sans"/>
                  </a:rPr>
                  <a:t>      </a:t>
                </a:r>
                <a:r>
                  <a:rPr lang="en-US" sz="2000" b="1" i="1" dirty="0">
                    <a:solidFill>
                      <a:srgbClr val="FF0000"/>
                    </a:solidFill>
                    <a:latin typeface="Open Sans"/>
                  </a:rPr>
                  <a:t>q </a:t>
                </a:r>
                <a:r>
                  <a:rPr lang="en-US" sz="2000" b="1" dirty="0">
                    <a:solidFill>
                      <a:srgbClr val="FF0000"/>
                    </a:solidFill>
                    <a:latin typeface="Open Sans"/>
                  </a:rPr>
                  <a:t>∨ </a:t>
                </a:r>
                <a:r>
                  <a:rPr lang="en-US" sz="2000" b="1" i="1" dirty="0">
                    <a:solidFill>
                      <a:srgbClr val="FF0000"/>
                    </a:solidFill>
                    <a:latin typeface="Open Sans"/>
                  </a:rPr>
                  <a:t>r</a:t>
                </a:r>
                <a:r>
                  <a:rPr lang="en-US" sz="2000" b="1" dirty="0">
                    <a:solidFill>
                      <a:srgbClr val="FF0000"/>
                    </a:solidFill>
                    <a:latin typeface="Open Sans"/>
                  </a:rPr>
                  <a:t>,  </a:t>
                </a:r>
                <a:r>
                  <a:rPr lang="en-US" sz="2000" dirty="0">
                    <a:latin typeface="Open Sans"/>
                  </a:rPr>
                  <a:t>(“Jasmine is skiing or Bart is playing hockey,”)</a:t>
                </a:r>
              </a:p>
              <a:p>
                <a:pPr marL="0" indent="0">
                  <a:spcBef>
                    <a:spcPts val="600"/>
                  </a:spcBef>
                  <a:buNone/>
                </a:pPr>
                <a:r>
                  <a:rPr lang="en-US" sz="2000" dirty="0">
                    <a:latin typeface="Open Sans"/>
                  </a:rPr>
                  <a:t>follows.</a:t>
                </a:r>
              </a:p>
            </p:txBody>
          </p:sp>
        </mc:Choice>
        <mc:Fallback xmlns="">
          <p:sp>
            <p:nvSpPr>
              <p:cNvPr id="3" name="Content Placeholder 2">
                <a:extLst>
                  <a:ext uri="{FF2B5EF4-FFF2-40B4-BE49-F238E27FC236}">
                    <a16:creationId xmlns:a16="http://schemas.microsoft.com/office/drawing/2014/main" id="{FDC76E68-F9E4-40CB-97DD-A039CBCF8E0C}"/>
                  </a:ext>
                </a:extLst>
              </p:cNvPr>
              <p:cNvSpPr>
                <a:spLocks noGrp="1" noRot="1" noChangeAspect="1" noMove="1" noResize="1" noEditPoints="1" noAdjustHandles="1" noChangeArrowheads="1" noChangeShapeType="1" noTextEdit="1"/>
              </p:cNvSpPr>
              <p:nvPr>
                <p:ph idx="1"/>
              </p:nvPr>
            </p:nvSpPr>
            <p:spPr>
              <a:xfrm>
                <a:off x="1363286" y="2443942"/>
                <a:ext cx="9147551" cy="4447396"/>
              </a:xfrm>
              <a:blipFill>
                <a:blip r:embed="rId2"/>
                <a:stretch>
                  <a:fillRect l="-600" t="-549"/>
                </a:stretch>
              </a:blipFill>
            </p:spPr>
            <p:txBody>
              <a:bodyPr/>
              <a:lstStyle/>
              <a:p>
                <a:r>
                  <a:rPr lang="en-US">
                    <a:noFill/>
                  </a:rPr>
                  <a:t> </a:t>
                </a:r>
              </a:p>
            </p:txBody>
          </p:sp>
        </mc:Fallback>
      </mc:AlternateContent>
    </p:spTree>
    <p:extLst>
      <p:ext uri="{BB962C8B-B14F-4D97-AF65-F5344CB8AC3E}">
        <p14:creationId xmlns:p14="http://schemas.microsoft.com/office/powerpoint/2010/main" val="1981366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B3F4-F26F-4225-841C-7D3240A955AF}"/>
              </a:ext>
            </a:extLst>
          </p:cNvPr>
          <p:cNvSpPr>
            <a:spLocks noGrp="1"/>
          </p:cNvSpPr>
          <p:nvPr>
            <p:ph type="title"/>
          </p:nvPr>
        </p:nvSpPr>
        <p:spPr/>
        <p:txBody>
          <a:bodyPr/>
          <a:lstStyle/>
          <a:p>
            <a:r>
              <a:rPr lang="en-US" sz="3000" dirty="0">
                <a:solidFill>
                  <a:schemeClr val="accent1"/>
                </a:solidFill>
                <a:latin typeface="Open Sans"/>
              </a:rPr>
              <a:t>Fallacies</a:t>
            </a:r>
          </a:p>
        </p:txBody>
      </p:sp>
      <p:sp>
        <p:nvSpPr>
          <p:cNvPr id="3" name="Content Placeholder 2">
            <a:extLst>
              <a:ext uri="{FF2B5EF4-FFF2-40B4-BE49-F238E27FC236}">
                <a16:creationId xmlns:a16="http://schemas.microsoft.com/office/drawing/2014/main" id="{B2243D41-E6F9-43B2-8F7E-0AB11C3286E4}"/>
              </a:ext>
            </a:extLst>
          </p:cNvPr>
          <p:cNvSpPr>
            <a:spLocks noGrp="1"/>
          </p:cNvSpPr>
          <p:nvPr>
            <p:ph idx="1"/>
          </p:nvPr>
        </p:nvSpPr>
        <p:spPr>
          <a:xfrm>
            <a:off x="1296786" y="2194560"/>
            <a:ext cx="9097674" cy="5153893"/>
          </a:xfrm>
        </p:spPr>
        <p:txBody>
          <a:bodyPr/>
          <a:lstStyle/>
          <a:p>
            <a:pPr marL="457200" indent="-457200" algn="just">
              <a:spcBef>
                <a:spcPts val="600"/>
              </a:spcBef>
              <a:buAutoNum type="arabicPeriod"/>
            </a:pPr>
            <a:r>
              <a:rPr lang="en-US" sz="2200" b="1" dirty="0">
                <a:solidFill>
                  <a:schemeClr val="accent1"/>
                </a:solidFill>
                <a:latin typeface="Open Sans"/>
              </a:rPr>
              <a:t>Fallacy of affirming the conclusion. </a:t>
            </a:r>
          </a:p>
          <a:p>
            <a:pPr marL="0" indent="0" algn="just">
              <a:spcBef>
                <a:spcPts val="600"/>
              </a:spcBef>
              <a:buNone/>
            </a:pPr>
            <a:r>
              <a:rPr lang="en-US" sz="2000" dirty="0">
                <a:latin typeface="Open Sans"/>
              </a:rPr>
              <a:t> 	The proposition </a:t>
            </a:r>
            <a:r>
              <a:rPr lang="en-US" sz="2000" b="1" dirty="0">
                <a:solidFill>
                  <a:srgbClr val="FF0000"/>
                </a:solidFill>
                <a:latin typeface="Open Sans"/>
              </a:rPr>
              <a:t>((</a:t>
            </a:r>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q</a:t>
            </a:r>
            <a:r>
              <a:rPr lang="en-US" sz="2000" b="1" dirty="0">
                <a:solidFill>
                  <a:srgbClr val="FF0000"/>
                </a:solidFill>
                <a:latin typeface="Open Sans"/>
              </a:rPr>
              <a:t>) ∧ </a:t>
            </a:r>
            <a:r>
              <a:rPr lang="en-US" sz="2000" b="1" i="1" dirty="0">
                <a:solidFill>
                  <a:srgbClr val="FF0000"/>
                </a:solidFill>
                <a:latin typeface="Open Sans"/>
              </a:rPr>
              <a:t>q</a:t>
            </a:r>
            <a:r>
              <a:rPr lang="en-US" sz="2000" b="1" dirty="0">
                <a:solidFill>
                  <a:srgbClr val="FF0000"/>
                </a:solidFill>
                <a:latin typeface="Open Sans"/>
              </a:rPr>
              <a:t>) → </a:t>
            </a:r>
            <a:r>
              <a:rPr lang="en-US" sz="2000" b="1" i="1" dirty="0">
                <a:solidFill>
                  <a:srgbClr val="FF0000"/>
                </a:solidFill>
                <a:latin typeface="Open Sans"/>
              </a:rPr>
              <a:t>p </a:t>
            </a:r>
            <a:r>
              <a:rPr lang="en-US" sz="2000" dirty="0">
                <a:latin typeface="Open Sans"/>
              </a:rPr>
              <a:t>is not a tautology, because it is false when </a:t>
            </a:r>
            <a:r>
              <a:rPr lang="en-US" sz="2000" i="1" dirty="0">
                <a:latin typeface="Open Sans"/>
              </a:rPr>
              <a:t>p </a:t>
            </a:r>
            <a:r>
              <a:rPr lang="en-US" sz="2000" dirty="0">
                <a:latin typeface="Open Sans"/>
              </a:rPr>
              <a:t>is false and </a:t>
            </a:r>
            <a:r>
              <a:rPr lang="en-US" sz="2000" i="1" dirty="0">
                <a:latin typeface="Open Sans"/>
              </a:rPr>
              <a:t>q </a:t>
            </a:r>
            <a:r>
              <a:rPr lang="en-US" sz="2000" dirty="0">
                <a:latin typeface="Open Sans"/>
              </a:rPr>
              <a:t>is true. However, there are many incorrect arguments that treat this as a tautology.</a:t>
            </a:r>
          </a:p>
          <a:p>
            <a:pPr marL="49213" indent="-49213" algn="just">
              <a:buNone/>
            </a:pPr>
            <a:r>
              <a:rPr lang="en-US" sz="2000" b="1" dirty="0">
                <a:solidFill>
                  <a:srgbClr val="FF0000"/>
                </a:solidFill>
                <a:latin typeface="Open Sans"/>
              </a:rPr>
              <a:t>Example :</a:t>
            </a:r>
          </a:p>
          <a:p>
            <a:pPr marL="0" indent="0" algn="just">
              <a:spcBef>
                <a:spcPts val="600"/>
              </a:spcBef>
              <a:buNone/>
            </a:pPr>
            <a:r>
              <a:rPr lang="en-US" sz="2000" dirty="0">
                <a:latin typeface="Open Sans"/>
              </a:rPr>
              <a:t>Is the following argument valid?</a:t>
            </a:r>
          </a:p>
          <a:p>
            <a:pPr marL="282575" indent="-282575" algn="just">
              <a:spcBef>
                <a:spcPts val="600"/>
              </a:spcBef>
              <a:buNone/>
            </a:pPr>
            <a:r>
              <a:rPr lang="en-US" sz="2000" dirty="0">
                <a:latin typeface="Open Sans"/>
              </a:rPr>
              <a:t>    If you do every problem in this book, then you will learn discrete mathematics. You learned discrete mathematics.</a:t>
            </a:r>
          </a:p>
          <a:p>
            <a:pPr marL="0" indent="0" algn="just">
              <a:spcBef>
                <a:spcPts val="600"/>
              </a:spcBef>
              <a:buNone/>
            </a:pPr>
            <a:r>
              <a:rPr lang="en-US" sz="2000" dirty="0">
                <a:latin typeface="Open Sans"/>
              </a:rPr>
              <a:t>    Therefore, you did every problem in this book.</a:t>
            </a:r>
          </a:p>
          <a:p>
            <a:pPr marL="0" indent="0" algn="just">
              <a:spcBef>
                <a:spcPts val="600"/>
              </a:spcBef>
              <a:buNone/>
            </a:pPr>
            <a:r>
              <a:rPr lang="en-US" sz="2000" b="1" dirty="0">
                <a:solidFill>
                  <a:srgbClr val="FF0000"/>
                </a:solidFill>
                <a:latin typeface="Open Sans"/>
              </a:rPr>
              <a:t>Solution :</a:t>
            </a:r>
          </a:p>
          <a:p>
            <a:pPr marL="0" indent="0" algn="just">
              <a:spcBef>
                <a:spcPts val="600"/>
              </a:spcBef>
              <a:buNone/>
            </a:pPr>
            <a:r>
              <a:rPr lang="en-US" sz="2000" dirty="0">
                <a:latin typeface="Open Sans"/>
              </a:rPr>
              <a:t>Let </a:t>
            </a:r>
            <a:r>
              <a:rPr lang="en-US" sz="2000" i="1" dirty="0">
                <a:latin typeface="Open Sans"/>
              </a:rPr>
              <a:t>p : </a:t>
            </a:r>
            <a:r>
              <a:rPr lang="en-US" sz="2000" dirty="0">
                <a:latin typeface="Open Sans"/>
              </a:rPr>
              <a:t>“You did every problem in this book.” </a:t>
            </a:r>
          </a:p>
          <a:p>
            <a:pPr marL="0" indent="0" algn="just">
              <a:spcBef>
                <a:spcPts val="600"/>
              </a:spcBef>
              <a:buNone/>
            </a:pPr>
            <a:r>
              <a:rPr lang="en-US" sz="2000" i="1" dirty="0">
                <a:latin typeface="Open Sans"/>
              </a:rPr>
              <a:t>      q : </a:t>
            </a:r>
            <a:r>
              <a:rPr lang="en-US" sz="2000" dirty="0">
                <a:latin typeface="Open Sans"/>
              </a:rPr>
              <a:t>“You learned discrete mathematics.” </a:t>
            </a:r>
          </a:p>
          <a:p>
            <a:pPr marL="0" indent="0">
              <a:buNone/>
            </a:pPr>
            <a:r>
              <a:rPr lang="en-US" sz="2000" dirty="0">
                <a:latin typeface="Open Sans"/>
              </a:rPr>
              <a:t>This is </a:t>
            </a:r>
            <a:r>
              <a:rPr lang="en-US" sz="2000" b="1" dirty="0">
                <a:solidFill>
                  <a:srgbClr val="FF0000"/>
                </a:solidFill>
                <a:latin typeface="Open Sans"/>
              </a:rPr>
              <a:t>incorrect reasoning</a:t>
            </a:r>
            <a:r>
              <a:rPr lang="en-US" sz="2000" dirty="0">
                <a:latin typeface="Open Sans"/>
              </a:rPr>
              <a:t> called the </a:t>
            </a:r>
            <a:r>
              <a:rPr lang="en-US" sz="2000" b="1" dirty="0">
                <a:latin typeface="Open Sans"/>
              </a:rPr>
              <a:t>fallacy of affirming the conclusion</a:t>
            </a:r>
            <a:r>
              <a:rPr lang="en-US" sz="2000" dirty="0">
                <a:latin typeface="Open Sans"/>
              </a:rPr>
              <a:t>.</a:t>
            </a:r>
          </a:p>
          <a:p>
            <a:pPr marL="0" indent="0" algn="just">
              <a:spcBef>
                <a:spcPts val="600"/>
              </a:spcBef>
              <a:buNone/>
            </a:pPr>
            <a:endParaRPr lang="en-US" sz="2000" dirty="0">
              <a:latin typeface="Open Sans"/>
            </a:endParaRPr>
          </a:p>
          <a:p>
            <a:pPr marL="0" indent="0" algn="just">
              <a:spcBef>
                <a:spcPts val="600"/>
              </a:spcBef>
              <a:buNone/>
            </a:pPr>
            <a:endParaRPr lang="en-US" sz="2000" dirty="0">
              <a:latin typeface="Open Sans"/>
            </a:endParaRPr>
          </a:p>
        </p:txBody>
      </p:sp>
      <p:sp>
        <p:nvSpPr>
          <p:cNvPr id="4" name="Rectangle 3">
            <a:extLst>
              <a:ext uri="{FF2B5EF4-FFF2-40B4-BE49-F238E27FC236}">
                <a16:creationId xmlns:a16="http://schemas.microsoft.com/office/drawing/2014/main" id="{DD243F58-625D-44C5-BCD0-88CE53367205}"/>
              </a:ext>
            </a:extLst>
          </p:cNvPr>
          <p:cNvSpPr/>
          <p:nvPr/>
        </p:nvSpPr>
        <p:spPr>
          <a:xfrm>
            <a:off x="7614458" y="5311086"/>
            <a:ext cx="1230284"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a:latin typeface="Open Sans"/>
              </a:rPr>
              <a:t> </a:t>
            </a:r>
            <a:r>
              <a:rPr lang="en-US" sz="2000" i="1" dirty="0">
                <a:latin typeface="Open Sans"/>
              </a:rPr>
              <a:t>p </a:t>
            </a:r>
            <a:r>
              <a:rPr lang="en-US" sz="2000" dirty="0">
                <a:latin typeface="Open Sans"/>
              </a:rPr>
              <a:t>→ </a:t>
            </a:r>
            <a:r>
              <a:rPr lang="en-US" sz="2000" i="1" dirty="0">
                <a:latin typeface="Open Sans"/>
              </a:rPr>
              <a:t>q </a:t>
            </a:r>
          </a:p>
          <a:p>
            <a:r>
              <a:rPr lang="en-US" sz="2000" i="1" dirty="0">
                <a:latin typeface="Open Sans"/>
              </a:rPr>
              <a:t> q</a:t>
            </a:r>
            <a:endParaRPr lang="en-US" sz="2000" dirty="0">
              <a:latin typeface="Open Sans"/>
            </a:endParaRPr>
          </a:p>
          <a:p>
            <a:r>
              <a:rPr lang="en-US" sz="2000" i="1" dirty="0">
                <a:solidFill>
                  <a:srgbClr val="FF0000"/>
                </a:solidFill>
                <a:latin typeface="Open Sans"/>
              </a:rPr>
              <a:t> p  ?</a:t>
            </a:r>
            <a:endParaRPr lang="en-US" sz="2000" dirty="0">
              <a:solidFill>
                <a:srgbClr val="FF0000"/>
              </a:solidFill>
            </a:endParaRPr>
          </a:p>
        </p:txBody>
      </p:sp>
      <p:cxnSp>
        <p:nvCxnSpPr>
          <p:cNvPr id="6" name="Straight Connector 5">
            <a:extLst>
              <a:ext uri="{FF2B5EF4-FFF2-40B4-BE49-F238E27FC236}">
                <a16:creationId xmlns:a16="http://schemas.microsoft.com/office/drawing/2014/main" id="{2508E381-703A-4A77-A031-5AD9A129B42E}"/>
              </a:ext>
            </a:extLst>
          </p:cNvPr>
          <p:cNvCxnSpPr>
            <a:cxnSpLocks/>
          </p:cNvCxnSpPr>
          <p:nvPr/>
        </p:nvCxnSpPr>
        <p:spPr>
          <a:xfrm>
            <a:off x="7614458" y="5968543"/>
            <a:ext cx="81464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008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8113-E975-4C20-B9B6-5B4381A92852}"/>
              </a:ext>
            </a:extLst>
          </p:cNvPr>
          <p:cNvSpPr>
            <a:spLocks noGrp="1"/>
          </p:cNvSpPr>
          <p:nvPr>
            <p:ph type="title"/>
          </p:nvPr>
        </p:nvSpPr>
        <p:spPr>
          <a:xfrm>
            <a:off x="3749733" y="658321"/>
            <a:ext cx="6591300" cy="1260475"/>
          </a:xfrm>
        </p:spPr>
        <p:txBody>
          <a:bodyPr/>
          <a:lstStyle/>
          <a:p>
            <a:r>
              <a:rPr lang="en-US" sz="3000" dirty="0">
                <a:solidFill>
                  <a:schemeClr val="accent1"/>
                </a:solidFill>
                <a:latin typeface="Open Sans"/>
              </a:rPr>
              <a:t>Fallacies</a:t>
            </a:r>
            <a:endParaRPr lang="en-US" sz="3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63133-40A9-4A05-8114-F6A4520B4A3B}"/>
                  </a:ext>
                </a:extLst>
              </p:cNvPr>
              <p:cNvSpPr>
                <a:spLocks noGrp="1"/>
              </p:cNvSpPr>
              <p:nvPr>
                <p:ph idx="1"/>
              </p:nvPr>
            </p:nvSpPr>
            <p:spPr>
              <a:xfrm>
                <a:off x="1313410" y="2184399"/>
                <a:ext cx="9027623" cy="5230553"/>
              </a:xfrm>
            </p:spPr>
            <p:txBody>
              <a:bodyPr/>
              <a:lstStyle/>
              <a:p>
                <a:pPr marL="0" indent="0" algn="just">
                  <a:spcBef>
                    <a:spcPts val="600"/>
                  </a:spcBef>
                  <a:buNone/>
                </a:pPr>
                <a:r>
                  <a:rPr lang="en-US" sz="2000" b="1" dirty="0">
                    <a:solidFill>
                      <a:schemeClr val="accent1"/>
                    </a:solidFill>
                    <a:latin typeface="Open Sans"/>
                  </a:rPr>
                  <a:t>2. </a:t>
                </a:r>
                <a:r>
                  <a:rPr lang="en-US" sz="2200" b="1" dirty="0">
                    <a:solidFill>
                      <a:schemeClr val="accent1"/>
                    </a:solidFill>
                    <a:latin typeface="Open Sans"/>
                  </a:rPr>
                  <a:t>Fallacy of denying the hypothesis</a:t>
                </a:r>
              </a:p>
              <a:p>
                <a:pPr marL="0" indent="0" algn="just">
                  <a:spcBef>
                    <a:spcPts val="600"/>
                  </a:spcBef>
                  <a:buNone/>
                </a:pPr>
                <a:r>
                  <a:rPr lang="en-US" sz="2000" dirty="0">
                    <a:latin typeface="Open Sans"/>
                  </a:rPr>
                  <a:t>	The proposition </a:t>
                </a:r>
                <a:r>
                  <a:rPr lang="en-US" sz="2000" b="1" dirty="0">
                    <a:solidFill>
                      <a:srgbClr val="FF0000"/>
                    </a:solidFill>
                    <a:latin typeface="Open Sans"/>
                  </a:rPr>
                  <a:t>((</a:t>
                </a:r>
                <a:r>
                  <a:rPr lang="en-US" sz="2000" b="1" i="1" dirty="0">
                    <a:solidFill>
                      <a:srgbClr val="FF0000"/>
                    </a:solidFill>
                    <a:latin typeface="Open Sans"/>
                  </a:rPr>
                  <a:t>p </a:t>
                </a:r>
                <a:r>
                  <a:rPr lang="en-US" sz="2000" b="1" dirty="0">
                    <a:solidFill>
                      <a:srgbClr val="FF0000"/>
                    </a:solidFill>
                    <a:latin typeface="Open Sans"/>
                  </a:rPr>
                  <a:t>→ </a:t>
                </a:r>
                <a:r>
                  <a:rPr lang="en-US" sz="2000" b="1" i="1" dirty="0">
                    <a:solidFill>
                      <a:srgbClr val="FF0000"/>
                    </a:solidFill>
                    <a:latin typeface="Open Sans"/>
                  </a:rPr>
                  <a:t>q</a:t>
                </a:r>
                <a:r>
                  <a:rPr lang="en-US" sz="2000" b="1" dirty="0">
                    <a:solidFill>
                      <a:srgbClr val="FF0000"/>
                    </a:solidFill>
                    <a:latin typeface="Open Sans"/>
                  </a:rPr>
                  <a:t>) ∧ </a:t>
                </a:r>
                <a14:m>
                  <m:oMath xmlns:m="http://schemas.openxmlformats.org/officeDocument/2006/math">
                    <m:r>
                      <a:rPr lang="pt-BR" sz="2000" b="1" i="1" dirty="0">
                        <a:solidFill>
                          <a:srgbClr val="FF0000"/>
                        </a:solidFill>
                        <a:latin typeface="Cambria Math" panose="02040503050406030204" pitchFamily="18" charset="0"/>
                        <a:ea typeface="Cambria Math" panose="02040503050406030204" pitchFamily="18" charset="0"/>
                      </a:rPr>
                      <m:t>¬</m:t>
                    </m:r>
                  </m:oMath>
                </a14:m>
                <a:r>
                  <a:rPr lang="en-US" sz="2000" b="1" i="1" dirty="0">
                    <a:solidFill>
                      <a:srgbClr val="FF0000"/>
                    </a:solidFill>
                    <a:latin typeface="Open Sans"/>
                  </a:rPr>
                  <a:t>p</a:t>
                </a:r>
                <a:r>
                  <a:rPr lang="en-US" sz="2000" b="1" dirty="0">
                    <a:solidFill>
                      <a:srgbClr val="FF0000"/>
                    </a:solidFill>
                    <a:latin typeface="Open Sans"/>
                  </a:rPr>
                  <a:t>) → </a:t>
                </a:r>
                <a14:m>
                  <m:oMath xmlns:m="http://schemas.openxmlformats.org/officeDocument/2006/math">
                    <m:r>
                      <a:rPr lang="pt-BR" sz="2000" b="1" i="1" dirty="0">
                        <a:solidFill>
                          <a:srgbClr val="FF0000"/>
                        </a:solidFill>
                        <a:latin typeface="Cambria Math" panose="02040503050406030204" pitchFamily="18" charset="0"/>
                        <a:ea typeface="Cambria Math" panose="02040503050406030204" pitchFamily="18" charset="0"/>
                      </a:rPr>
                      <m:t>¬</m:t>
                    </m:r>
                  </m:oMath>
                </a14:m>
                <a:r>
                  <a:rPr lang="en-US" sz="2000" b="1" i="1" dirty="0">
                    <a:solidFill>
                      <a:srgbClr val="FF0000"/>
                    </a:solidFill>
                    <a:latin typeface="Open Sans"/>
                  </a:rPr>
                  <a:t>q </a:t>
                </a:r>
                <a:r>
                  <a:rPr lang="en-US" sz="2000" dirty="0">
                    <a:latin typeface="Open Sans"/>
                  </a:rPr>
                  <a:t>is not a tautology, because it is false when </a:t>
                </a:r>
                <a:r>
                  <a:rPr lang="en-US" sz="2000" i="1" dirty="0">
                    <a:latin typeface="Open Sans"/>
                  </a:rPr>
                  <a:t>p </a:t>
                </a:r>
                <a:r>
                  <a:rPr lang="en-US" sz="2000" dirty="0">
                    <a:latin typeface="Open Sans"/>
                  </a:rPr>
                  <a:t>is false and </a:t>
                </a:r>
                <a:r>
                  <a:rPr lang="en-US" sz="2000" i="1" dirty="0">
                    <a:latin typeface="Open Sans"/>
                  </a:rPr>
                  <a:t>q </a:t>
                </a:r>
                <a:r>
                  <a:rPr lang="en-US" sz="2000" dirty="0">
                    <a:latin typeface="Open Sans"/>
                  </a:rPr>
                  <a:t>is true. Many incorrect arguments use this incorrectly as a rule of inference. </a:t>
                </a:r>
              </a:p>
              <a:p>
                <a:pPr marL="0" indent="0" algn="just">
                  <a:spcBef>
                    <a:spcPts val="600"/>
                  </a:spcBef>
                  <a:buNone/>
                </a:pPr>
                <a:r>
                  <a:rPr lang="en-US" sz="2000" b="1" dirty="0">
                    <a:solidFill>
                      <a:schemeClr val="accent1"/>
                    </a:solidFill>
                    <a:latin typeface="Open Sans"/>
                  </a:rPr>
                  <a:t>Example :</a:t>
                </a:r>
              </a:p>
              <a:p>
                <a:pPr marL="0" indent="0" algn="just">
                  <a:buNone/>
                </a:pPr>
                <a:r>
                  <a:rPr lang="en-US" sz="2000" dirty="0">
                    <a:latin typeface="Open Sans"/>
                  </a:rPr>
                  <a:t>Is it correct to assume that you did not learn discrete mathematics if you did not do every problem in the book, assuming that if you do every problem in this book, then you will learn discrete mathematics?</a:t>
                </a:r>
                <a:endParaRPr lang="en-US" sz="2000" b="1" dirty="0">
                  <a:solidFill>
                    <a:srgbClr val="FF0000"/>
                  </a:solidFill>
                  <a:latin typeface="Open Sans"/>
                </a:endParaRPr>
              </a:p>
              <a:p>
                <a:pPr marL="0" indent="0" algn="just">
                  <a:buNone/>
                </a:pPr>
                <a:r>
                  <a:rPr lang="en-US" sz="2000" b="1" dirty="0">
                    <a:solidFill>
                      <a:srgbClr val="FF0000"/>
                    </a:solidFill>
                    <a:latin typeface="Open Sans"/>
                  </a:rPr>
                  <a:t>Solution :</a:t>
                </a:r>
              </a:p>
              <a:p>
                <a:pPr marL="0" indent="0" algn="just">
                  <a:spcBef>
                    <a:spcPts val="600"/>
                  </a:spcBef>
                  <a:buNone/>
                </a:pPr>
                <a:r>
                  <a:rPr lang="en-US" sz="2000" dirty="0">
                    <a:latin typeface="Open Sans"/>
                  </a:rPr>
                  <a:t>Let </a:t>
                </a:r>
                <a:r>
                  <a:rPr lang="en-US" sz="2000" i="1" dirty="0">
                    <a:latin typeface="Open Sans"/>
                  </a:rPr>
                  <a:t>p : </a:t>
                </a:r>
                <a:r>
                  <a:rPr lang="en-US" sz="2000" dirty="0">
                    <a:latin typeface="Open Sans"/>
                  </a:rPr>
                  <a:t>“You did every problem in this book.” </a:t>
                </a:r>
              </a:p>
              <a:p>
                <a:pPr marL="0" indent="0" algn="just">
                  <a:spcBef>
                    <a:spcPts val="600"/>
                  </a:spcBef>
                  <a:buNone/>
                </a:pPr>
                <a:r>
                  <a:rPr lang="en-US" sz="2000" i="1" dirty="0">
                    <a:latin typeface="Open Sans"/>
                  </a:rPr>
                  <a:t>      q : </a:t>
                </a:r>
                <a:r>
                  <a:rPr lang="en-US" sz="2000" dirty="0">
                    <a:latin typeface="Open Sans"/>
                  </a:rPr>
                  <a:t>“You learned discrete mathematics.” </a:t>
                </a:r>
              </a:p>
              <a:p>
                <a:pPr marL="0" indent="0">
                  <a:buNone/>
                </a:pPr>
                <a:r>
                  <a:rPr lang="en-US" sz="2000" dirty="0">
                    <a:latin typeface="Open Sans"/>
                  </a:rPr>
                  <a:t>It is possible that you learned discrete mathematics even if you did not do every problem in this book. </a:t>
                </a:r>
              </a:p>
              <a:p>
                <a:pPr marL="0" indent="0">
                  <a:buNone/>
                </a:pPr>
                <a:r>
                  <a:rPr lang="en-US" sz="2000" dirty="0">
                    <a:latin typeface="Open Sans"/>
                  </a:rPr>
                  <a:t>This is </a:t>
                </a:r>
                <a:r>
                  <a:rPr lang="en-US" sz="2000" b="1" dirty="0">
                    <a:solidFill>
                      <a:srgbClr val="FF0000"/>
                    </a:solidFill>
                    <a:latin typeface="Open Sans"/>
                  </a:rPr>
                  <a:t>incorrect reasoning</a:t>
                </a:r>
                <a:r>
                  <a:rPr lang="en-US" sz="2000" dirty="0">
                    <a:latin typeface="Open Sans"/>
                  </a:rPr>
                  <a:t> called the </a:t>
                </a:r>
                <a:r>
                  <a:rPr lang="en-US" sz="2000" b="1" dirty="0">
                    <a:solidFill>
                      <a:schemeClr val="accent1"/>
                    </a:solidFill>
                    <a:latin typeface="Open Sans"/>
                  </a:rPr>
                  <a:t>Fallacy of denying the hypothesis</a:t>
                </a:r>
                <a:endParaRPr lang="en-US" sz="2000" b="1" dirty="0">
                  <a:solidFill>
                    <a:srgbClr val="FF0000"/>
                  </a:solidFill>
                  <a:latin typeface="Open Sans"/>
                </a:endParaRPr>
              </a:p>
              <a:p>
                <a:pPr marL="0" indent="0" algn="just">
                  <a:spcBef>
                    <a:spcPts val="600"/>
                  </a:spcBef>
                  <a:buNone/>
                </a:pPr>
                <a:endParaRPr lang="en-US" sz="2000" dirty="0">
                  <a:latin typeface="Open Sans"/>
                </a:endParaRPr>
              </a:p>
            </p:txBody>
          </p:sp>
        </mc:Choice>
        <mc:Fallback xmlns="">
          <p:sp>
            <p:nvSpPr>
              <p:cNvPr id="3" name="Content Placeholder 2">
                <a:extLst>
                  <a:ext uri="{FF2B5EF4-FFF2-40B4-BE49-F238E27FC236}">
                    <a16:creationId xmlns:a16="http://schemas.microsoft.com/office/drawing/2014/main" id="{EB263133-40A9-4A05-8114-F6A4520B4A3B}"/>
                  </a:ext>
                </a:extLst>
              </p:cNvPr>
              <p:cNvSpPr>
                <a:spLocks noGrp="1" noRot="1" noChangeAspect="1" noMove="1" noResize="1" noEditPoints="1" noAdjustHandles="1" noChangeArrowheads="1" noChangeShapeType="1" noTextEdit="1"/>
              </p:cNvSpPr>
              <p:nvPr>
                <p:ph idx="1"/>
              </p:nvPr>
            </p:nvSpPr>
            <p:spPr>
              <a:xfrm>
                <a:off x="1313410" y="2184399"/>
                <a:ext cx="9027623" cy="5230553"/>
              </a:xfrm>
              <a:blipFill>
                <a:blip r:embed="rId2"/>
                <a:stretch>
                  <a:fillRect l="-540" t="-466" r="-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C0DE06-C7F4-4963-9EE6-3C8D578C889C}"/>
                  </a:ext>
                </a:extLst>
              </p:cNvPr>
              <p:cNvSpPr/>
              <p:nvPr/>
            </p:nvSpPr>
            <p:spPr>
              <a:xfrm>
                <a:off x="8309672" y="4869949"/>
                <a:ext cx="753732" cy="1015663"/>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000" i="1" dirty="0" err="1">
                    <a:latin typeface="Open Sans"/>
                  </a:rPr>
                  <a:t>p</a:t>
                </a:r>
                <a:r>
                  <a:rPr lang="en-US" sz="2000" dirty="0" err="1">
                    <a:latin typeface="Open Sans"/>
                  </a:rPr>
                  <a:t>→</a:t>
                </a:r>
                <a:r>
                  <a:rPr lang="en-US" sz="2000" i="1" dirty="0" err="1">
                    <a:latin typeface="Open Sans"/>
                  </a:rPr>
                  <a:t>q</a:t>
                </a:r>
                <a:endParaRPr lang="en-US" sz="2000" i="1" dirty="0">
                  <a:latin typeface="Open Sans"/>
                </a:endParaRPr>
              </a:p>
              <a:p>
                <a14:m>
                  <m:oMath xmlns:m="http://schemas.openxmlformats.org/officeDocument/2006/math">
                    <m:r>
                      <a:rPr lang="pt-BR" sz="2000" b="1" i="1" dirty="0">
                        <a:latin typeface="Cambria Math" panose="02040503050406030204" pitchFamily="18" charset="0"/>
                        <a:ea typeface="Cambria Math" panose="02040503050406030204" pitchFamily="18" charset="0"/>
                      </a:rPr>
                      <m:t>¬</m:t>
                    </m:r>
                  </m:oMath>
                </a14:m>
                <a:r>
                  <a:rPr lang="en-US" sz="2000" i="1" dirty="0">
                    <a:latin typeface="Open Sans"/>
                  </a:rPr>
                  <a:t>p</a:t>
                </a:r>
              </a:p>
              <a:p>
                <a14:m>
                  <m:oMath xmlns:m="http://schemas.openxmlformats.org/officeDocument/2006/math">
                    <m:r>
                      <a:rPr lang="pt-BR" sz="2000" b="1" i="1" dirty="0" smtClean="0">
                        <a:solidFill>
                          <a:srgbClr val="FF0000"/>
                        </a:solidFill>
                        <a:latin typeface="Cambria Math" panose="02040503050406030204" pitchFamily="18" charset="0"/>
                        <a:ea typeface="Cambria Math" panose="02040503050406030204" pitchFamily="18" charset="0"/>
                      </a:rPr>
                      <m:t>¬ </m:t>
                    </m:r>
                  </m:oMath>
                </a14:m>
                <a:r>
                  <a:rPr lang="en-US" sz="2000" i="1" dirty="0">
                    <a:solidFill>
                      <a:srgbClr val="FF0000"/>
                    </a:solidFill>
                    <a:latin typeface="Open Sans"/>
                  </a:rPr>
                  <a:t>q ?</a:t>
                </a:r>
                <a:endParaRPr lang="en-US" sz="2000" dirty="0">
                  <a:solidFill>
                    <a:srgbClr val="FF0000"/>
                  </a:solidFill>
                  <a:latin typeface="Open Sans"/>
                </a:endParaRPr>
              </a:p>
            </p:txBody>
          </p:sp>
        </mc:Choice>
        <mc:Fallback xmlns="">
          <p:sp>
            <p:nvSpPr>
              <p:cNvPr id="4" name="Rectangle 3">
                <a:extLst>
                  <a:ext uri="{FF2B5EF4-FFF2-40B4-BE49-F238E27FC236}">
                    <a16:creationId xmlns:a16="http://schemas.microsoft.com/office/drawing/2014/main" id="{FCC0DE06-C7F4-4963-9EE6-3C8D578C889C}"/>
                  </a:ext>
                </a:extLst>
              </p:cNvPr>
              <p:cNvSpPr>
                <a:spLocks noRot="1" noChangeAspect="1" noMove="1" noResize="1" noEditPoints="1" noAdjustHandles="1" noChangeArrowheads="1" noChangeShapeType="1" noTextEdit="1"/>
              </p:cNvSpPr>
              <p:nvPr/>
            </p:nvSpPr>
            <p:spPr>
              <a:xfrm>
                <a:off x="8309672" y="4869949"/>
                <a:ext cx="753732" cy="1015663"/>
              </a:xfrm>
              <a:prstGeom prst="rect">
                <a:avLst/>
              </a:prstGeom>
              <a:blipFill>
                <a:blip r:embed="rId3"/>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293C4B01-4872-4554-B1BA-6AA7A87FD27A}"/>
              </a:ext>
            </a:extLst>
          </p:cNvPr>
          <p:cNvCxnSpPr/>
          <p:nvPr/>
        </p:nvCxnSpPr>
        <p:spPr>
          <a:xfrm>
            <a:off x="8344136" y="5552901"/>
            <a:ext cx="6848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894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931025" y="3181350"/>
            <a:ext cx="929363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sz="4000" b="1" dirty="0">
                <a:solidFill>
                  <a:schemeClr val="bg1"/>
                </a:solidFill>
                <a:latin typeface="Open Sans"/>
              </a:rPr>
              <a:t>Applications of Propositional Logic</a:t>
            </a:r>
            <a:endParaRPr lang="en-US" altLang="en-US" sz="4000" b="1" dirty="0">
              <a:solidFill>
                <a:schemeClr val="bg1"/>
              </a:solidFill>
              <a:latin typeface="Open Sans"/>
            </a:endParaRPr>
          </a:p>
        </p:txBody>
      </p:sp>
    </p:spTree>
    <p:extLst>
      <p:ext uri="{BB962C8B-B14F-4D97-AF65-F5344CB8AC3E}">
        <p14:creationId xmlns:p14="http://schemas.microsoft.com/office/powerpoint/2010/main" val="244651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6">
            <a:extLst>
              <a:ext uri="{FF2B5EF4-FFF2-40B4-BE49-F238E27FC236}">
                <a16:creationId xmlns:a16="http://schemas.microsoft.com/office/drawing/2014/main" id="{DB70CC5A-17EB-41E4-A113-AB6638A6B555}"/>
              </a:ext>
            </a:extLst>
          </p:cNvPr>
          <p:cNvSpPr txBox="1">
            <a:spLocks/>
          </p:cNvSpPr>
          <p:nvPr/>
        </p:nvSpPr>
        <p:spPr bwMode="auto">
          <a:xfrm>
            <a:off x="1585913" y="2671763"/>
            <a:ext cx="8605837"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p>
            <a:pPr>
              <a:lnSpc>
                <a:spcPct val="150000"/>
              </a:lnSpc>
            </a:pPr>
            <a:r>
              <a:rPr lang="en-US" altLang="en-US" sz="2000">
                <a:latin typeface="Open Sans" pitchFamily="-84" charset="0"/>
              </a:rPr>
              <a:t>A </a:t>
            </a:r>
            <a:r>
              <a:rPr lang="en-US" altLang="en-US" sz="2000" b="1">
                <a:latin typeface="Open Sans" pitchFamily="-84" charset="0"/>
              </a:rPr>
              <a:t>proposition </a:t>
            </a:r>
            <a:r>
              <a:rPr lang="en-US" altLang="en-US" sz="2000">
                <a:latin typeface="Open Sans" pitchFamily="-84" charset="0"/>
              </a:rPr>
              <a:t>is a declarative sentence (that is, a sentence that declares a fact) that is either true or false, but not both.</a:t>
            </a:r>
            <a:endParaRPr lang="en-GB" altLang="en-US" sz="2000" baseline="30000">
              <a:latin typeface="Open Sans" pitchFamily="-84" charset="0"/>
            </a:endParaRPr>
          </a:p>
        </p:txBody>
      </p:sp>
      <p:sp>
        <p:nvSpPr>
          <p:cNvPr id="10243" name="Title 6">
            <a:extLst>
              <a:ext uri="{FF2B5EF4-FFF2-40B4-BE49-F238E27FC236}">
                <a16:creationId xmlns:a16="http://schemas.microsoft.com/office/drawing/2014/main" id="{60F6150B-9509-4018-8942-1465D648404E}"/>
              </a:ext>
            </a:extLst>
          </p:cNvPr>
          <p:cNvSpPr txBox="1">
            <a:spLocks/>
          </p:cNvSpPr>
          <p:nvPr/>
        </p:nvSpPr>
        <p:spPr bwMode="auto">
          <a:xfrm>
            <a:off x="3854450" y="1270000"/>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a:solidFill>
                  <a:schemeClr val="accent1"/>
                </a:solidFill>
                <a:latin typeface="Open Sans" pitchFamily="-84" charset="0"/>
              </a:rPr>
              <a:t>Propositions</a:t>
            </a:r>
            <a:br>
              <a:rPr lang="en-US" altLang="en-US" sz="3000" b="1">
                <a:solidFill>
                  <a:schemeClr val="accent1"/>
                </a:solidFill>
                <a:latin typeface="Open Sans" pitchFamily="-84" charset="0"/>
              </a:rPr>
            </a:br>
            <a:br>
              <a:rPr lang="en-US" altLang="en-US" sz="2200" b="1">
                <a:solidFill>
                  <a:schemeClr val="accent1"/>
                </a:solidFill>
                <a:latin typeface="Open Sans" pitchFamily="-84" charset="0"/>
              </a:rPr>
            </a:br>
            <a:endParaRPr lang="en-US" altLang="en-US" sz="2200" b="1">
              <a:solidFill>
                <a:schemeClr val="accent1"/>
              </a:solidFill>
              <a:latin typeface="Open Sans" pitchFamily="-84" charset="0"/>
            </a:endParaRPr>
          </a:p>
        </p:txBody>
      </p:sp>
      <p:sp>
        <p:nvSpPr>
          <p:cNvPr id="10244" name="Rectangle 1">
            <a:extLst>
              <a:ext uri="{FF2B5EF4-FFF2-40B4-BE49-F238E27FC236}">
                <a16:creationId xmlns:a16="http://schemas.microsoft.com/office/drawing/2014/main" id="{207931F7-713F-4DBB-A95F-5461E41FAD6A}"/>
              </a:ext>
            </a:extLst>
          </p:cNvPr>
          <p:cNvSpPr>
            <a:spLocks noChangeArrowheads="1"/>
          </p:cNvSpPr>
          <p:nvPr/>
        </p:nvSpPr>
        <p:spPr bwMode="auto">
          <a:xfrm>
            <a:off x="1585913" y="3781425"/>
            <a:ext cx="8605837" cy="280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en-US" sz="2000" b="1" dirty="0">
                <a:solidFill>
                  <a:schemeClr val="accent1"/>
                </a:solidFill>
                <a:latin typeface="Open Sans" pitchFamily="-84" charset="0"/>
              </a:rPr>
              <a:t>Example :</a:t>
            </a:r>
          </a:p>
          <a:p>
            <a:pPr>
              <a:lnSpc>
                <a:spcPct val="150000"/>
              </a:lnSpc>
            </a:pPr>
            <a:r>
              <a:rPr lang="en-US" altLang="en-US" sz="2000" dirty="0">
                <a:solidFill>
                  <a:srgbClr val="000000"/>
                </a:solidFill>
                <a:latin typeface="Open Sans" pitchFamily="-84" charset="0"/>
              </a:rPr>
              <a:t>1.  Washington, D.C., is the capital of the </a:t>
            </a:r>
          </a:p>
          <a:p>
            <a:pPr>
              <a:lnSpc>
                <a:spcPct val="150000"/>
              </a:lnSpc>
            </a:pPr>
            <a:r>
              <a:rPr lang="en-US" altLang="en-US" sz="2000" dirty="0">
                <a:solidFill>
                  <a:srgbClr val="000000"/>
                </a:solidFill>
                <a:latin typeface="Open Sans" pitchFamily="-84" charset="0"/>
              </a:rPr>
              <a:t>     United States of America. </a:t>
            </a:r>
            <a:r>
              <a:rPr lang="en-US" altLang="en-US" sz="2000" dirty="0">
                <a:solidFill>
                  <a:srgbClr val="FF0000"/>
                </a:solidFill>
                <a:latin typeface="Open Sans" pitchFamily="-84" charset="0"/>
              </a:rPr>
              <a:t>(T)</a:t>
            </a:r>
          </a:p>
          <a:p>
            <a:pPr>
              <a:lnSpc>
                <a:spcPct val="150000"/>
              </a:lnSpc>
            </a:pPr>
            <a:r>
              <a:rPr lang="en-US" altLang="en-US" sz="2000" dirty="0">
                <a:solidFill>
                  <a:srgbClr val="000000"/>
                </a:solidFill>
                <a:latin typeface="Open Sans" pitchFamily="-84" charset="0"/>
              </a:rPr>
              <a:t>2.  Toronto is the capital of Canada.  </a:t>
            </a:r>
            <a:r>
              <a:rPr lang="en-US" altLang="en-US" sz="2000" dirty="0">
                <a:solidFill>
                  <a:srgbClr val="FF0000"/>
                </a:solidFill>
                <a:latin typeface="Open Sans" pitchFamily="-84" charset="0"/>
              </a:rPr>
              <a:t>(F)</a:t>
            </a:r>
          </a:p>
          <a:p>
            <a:pPr>
              <a:lnSpc>
                <a:spcPct val="150000"/>
              </a:lnSpc>
            </a:pPr>
            <a:r>
              <a:rPr lang="en-US" altLang="en-US" sz="2000" dirty="0">
                <a:solidFill>
                  <a:srgbClr val="000000"/>
                </a:solidFill>
                <a:latin typeface="Open Sans" pitchFamily="-84" charset="0"/>
              </a:rPr>
              <a:t>3.  1 + 1 = 2.  </a:t>
            </a:r>
            <a:r>
              <a:rPr lang="en-US" altLang="en-US" sz="2000" dirty="0">
                <a:solidFill>
                  <a:srgbClr val="FF0000"/>
                </a:solidFill>
                <a:latin typeface="Open Sans" pitchFamily="-84" charset="0"/>
              </a:rPr>
              <a:t>(T)</a:t>
            </a:r>
          </a:p>
          <a:p>
            <a:pPr>
              <a:lnSpc>
                <a:spcPct val="150000"/>
              </a:lnSpc>
            </a:pPr>
            <a:r>
              <a:rPr lang="en-US" altLang="en-US" sz="2000" dirty="0">
                <a:solidFill>
                  <a:srgbClr val="000000"/>
                </a:solidFill>
                <a:latin typeface="Open Sans" pitchFamily="-84" charset="0"/>
              </a:rPr>
              <a:t>4.  2 + 2 = 3.  </a:t>
            </a:r>
            <a:r>
              <a:rPr lang="en-US" altLang="en-US" sz="2000" dirty="0">
                <a:solidFill>
                  <a:srgbClr val="FF0000"/>
                </a:solidFill>
                <a:latin typeface="Open Sans" pitchFamily="-84" charset="0"/>
              </a:rPr>
              <a:t>(F)</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69D6-7B04-41CF-B954-F5DB5C06772B}"/>
              </a:ext>
            </a:extLst>
          </p:cNvPr>
          <p:cNvSpPr>
            <a:spLocks noGrp="1"/>
          </p:cNvSpPr>
          <p:nvPr>
            <p:ph type="title"/>
          </p:nvPr>
        </p:nvSpPr>
        <p:spPr>
          <a:xfrm>
            <a:off x="3919538" y="746694"/>
            <a:ext cx="6591300" cy="1260475"/>
          </a:xfrm>
        </p:spPr>
        <p:txBody>
          <a:bodyPr/>
          <a:lstStyle/>
          <a:p>
            <a:r>
              <a:rPr lang="en-US" sz="3000" dirty="0">
                <a:solidFill>
                  <a:schemeClr val="accent1"/>
                </a:solidFill>
                <a:latin typeface="Open Sans"/>
              </a:rPr>
              <a:t>Applications of Propositional Logic</a:t>
            </a:r>
          </a:p>
        </p:txBody>
      </p:sp>
      <p:sp>
        <p:nvSpPr>
          <p:cNvPr id="3" name="Rectangle 2">
            <a:extLst>
              <a:ext uri="{FF2B5EF4-FFF2-40B4-BE49-F238E27FC236}">
                <a16:creationId xmlns:a16="http://schemas.microsoft.com/office/drawing/2014/main" id="{10DDF87B-B80C-4F20-8124-ED01EF65C5FB}"/>
              </a:ext>
            </a:extLst>
          </p:cNvPr>
          <p:cNvSpPr/>
          <p:nvPr/>
        </p:nvSpPr>
        <p:spPr>
          <a:xfrm>
            <a:off x="1236568" y="2350443"/>
            <a:ext cx="8917082" cy="4360168"/>
          </a:xfrm>
          <a:prstGeom prst="rect">
            <a:avLst/>
          </a:prstGeom>
        </p:spPr>
        <p:txBody>
          <a:bodyPr wrap="square">
            <a:spAutoFit/>
          </a:bodyPr>
          <a:lstStyle/>
          <a:p>
            <a:pPr marL="457200" indent="-457200">
              <a:spcBef>
                <a:spcPts val="800"/>
              </a:spcBef>
              <a:buAutoNum type="arabicPeriod"/>
            </a:pPr>
            <a:r>
              <a:rPr lang="en-US" sz="2000" b="1" dirty="0">
                <a:latin typeface="Open Sans"/>
              </a:rPr>
              <a:t>Translating English Sentences</a:t>
            </a:r>
          </a:p>
          <a:p>
            <a:pPr>
              <a:spcBef>
                <a:spcPts val="800"/>
              </a:spcBef>
            </a:pPr>
            <a:r>
              <a:rPr lang="en-US" sz="2000" dirty="0">
                <a:latin typeface="Open Sans"/>
              </a:rPr>
              <a:t>        </a:t>
            </a:r>
            <a:r>
              <a:rPr lang="en-US" sz="2000" b="1" dirty="0">
                <a:solidFill>
                  <a:srgbClr val="FF0000"/>
                </a:solidFill>
                <a:latin typeface="Open Sans"/>
              </a:rPr>
              <a:t>Example : </a:t>
            </a:r>
          </a:p>
          <a:p>
            <a:pPr>
              <a:spcBef>
                <a:spcPts val="800"/>
              </a:spcBef>
            </a:pPr>
            <a:r>
              <a:rPr lang="en-US" sz="2000" dirty="0">
                <a:latin typeface="Open Sans"/>
              </a:rPr>
              <a:t>        How can this English sentence be translated into a logical expression?</a:t>
            </a:r>
          </a:p>
          <a:p>
            <a:pPr marL="571500" indent="-114300">
              <a:lnSpc>
                <a:spcPct val="150000"/>
              </a:lnSpc>
              <a:spcBef>
                <a:spcPts val="800"/>
              </a:spcBef>
            </a:pPr>
            <a:r>
              <a:rPr lang="en-US" sz="2000" dirty="0">
                <a:latin typeface="Open Sans"/>
              </a:rPr>
              <a:t>   “You can access the Internet from campus only if you are a computer   science major or you are not a freshman.”</a:t>
            </a:r>
          </a:p>
          <a:p>
            <a:pPr marL="571500" indent="-114300">
              <a:spcBef>
                <a:spcPts val="800"/>
              </a:spcBef>
            </a:pPr>
            <a:r>
              <a:rPr lang="en-US" sz="2000" b="1" dirty="0">
                <a:solidFill>
                  <a:srgbClr val="00B0F0"/>
                </a:solidFill>
                <a:latin typeface="Open Sans"/>
              </a:rPr>
              <a:t>  </a:t>
            </a:r>
            <a:r>
              <a:rPr lang="en-US" sz="2000" b="1" dirty="0">
                <a:solidFill>
                  <a:srgbClr val="FF0000"/>
                </a:solidFill>
                <a:latin typeface="Open Sans"/>
              </a:rPr>
              <a:t>Solution :</a:t>
            </a:r>
          </a:p>
          <a:p>
            <a:r>
              <a:rPr lang="en-US" dirty="0"/>
              <a:t>          let </a:t>
            </a:r>
          </a:p>
          <a:p>
            <a:r>
              <a:rPr lang="en-US" i="1" dirty="0"/>
              <a:t>          a : </a:t>
            </a:r>
            <a:r>
              <a:rPr lang="en-US" dirty="0"/>
              <a:t>“You can access the Internet from campus”</a:t>
            </a:r>
            <a:endParaRPr lang="en-US" i="1" dirty="0"/>
          </a:p>
          <a:p>
            <a:r>
              <a:rPr lang="en-US" i="1" dirty="0"/>
              <a:t>        </a:t>
            </a:r>
            <a:r>
              <a:rPr lang="en-US" dirty="0"/>
              <a:t>  </a:t>
            </a:r>
            <a:r>
              <a:rPr lang="en-US" i="1" dirty="0"/>
              <a:t>c :</a:t>
            </a:r>
            <a:r>
              <a:rPr lang="en-US" dirty="0"/>
              <a:t> “You are a computer science major”</a:t>
            </a:r>
            <a:r>
              <a:rPr lang="en-US" i="1" dirty="0"/>
              <a:t>        </a:t>
            </a:r>
          </a:p>
          <a:p>
            <a:r>
              <a:rPr lang="en-US" i="1" dirty="0"/>
              <a:t>          f :  </a:t>
            </a:r>
            <a:r>
              <a:rPr lang="en-US" dirty="0"/>
              <a:t>“You are a freshman”</a:t>
            </a:r>
            <a:endParaRPr lang="en-US" sz="2000" b="1" dirty="0">
              <a:solidFill>
                <a:srgbClr val="00B0F0"/>
              </a:solidFill>
              <a:latin typeface="Open Sans"/>
            </a:endParaRPr>
          </a:p>
          <a:p>
            <a:pPr marL="571500" indent="-114300">
              <a:spcBef>
                <a:spcPts val="800"/>
              </a:spcBef>
            </a:pPr>
            <a:endParaRPr lang="en-US" sz="2000" dirty="0">
              <a:latin typeface="Open Sans"/>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236746-215A-4A87-81CF-F0AF5E6AC0C8}"/>
                  </a:ext>
                </a:extLst>
              </p:cNvPr>
              <p:cNvSpPr/>
              <p:nvPr/>
            </p:nvSpPr>
            <p:spPr>
              <a:xfrm>
                <a:off x="1871663" y="6364929"/>
                <a:ext cx="7729537" cy="707886"/>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dirty="0">
                    <a:latin typeface="Open Sans"/>
                  </a:rPr>
                  <a:t>this sentence can be represented as</a:t>
                </a:r>
              </a:p>
              <a:p>
                <a:r>
                  <a:rPr lang="en-US" sz="2000" i="1" dirty="0">
                    <a:latin typeface="Open Sans"/>
                  </a:rPr>
                  <a:t>                           a </a:t>
                </a:r>
                <a:r>
                  <a:rPr lang="en-US" sz="2000" dirty="0">
                    <a:latin typeface="Open Sans"/>
                  </a:rPr>
                  <a:t>→ (</a:t>
                </a:r>
                <a:r>
                  <a:rPr lang="en-US" sz="2000" i="1" dirty="0">
                    <a:latin typeface="Open Sans"/>
                  </a:rPr>
                  <a:t>c </a:t>
                </a:r>
                <a:r>
                  <a:rPr lang="en-US" sz="2000" dirty="0">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m:t>
                    </m:r>
                  </m:oMath>
                </a14:m>
                <a:r>
                  <a:rPr lang="en-US" sz="2000" i="1" dirty="0">
                    <a:latin typeface="Open Sans"/>
                  </a:rPr>
                  <a:t>f </a:t>
                </a:r>
                <a:r>
                  <a:rPr lang="en-US" sz="2000" dirty="0">
                    <a:latin typeface="Open Sans"/>
                  </a:rPr>
                  <a:t>)</a:t>
                </a:r>
              </a:p>
            </p:txBody>
          </p:sp>
        </mc:Choice>
        <mc:Fallback xmlns="">
          <p:sp>
            <p:nvSpPr>
              <p:cNvPr id="5" name="Rectangle 4">
                <a:extLst>
                  <a:ext uri="{FF2B5EF4-FFF2-40B4-BE49-F238E27FC236}">
                    <a16:creationId xmlns:a16="http://schemas.microsoft.com/office/drawing/2014/main" id="{D1236746-215A-4A87-81CF-F0AF5E6AC0C8}"/>
                  </a:ext>
                </a:extLst>
              </p:cNvPr>
              <p:cNvSpPr>
                <a:spLocks noRot="1" noChangeAspect="1" noMove="1" noResize="1" noEditPoints="1" noAdjustHandles="1" noChangeArrowheads="1" noChangeShapeType="1" noTextEdit="1"/>
              </p:cNvSpPr>
              <p:nvPr/>
            </p:nvSpPr>
            <p:spPr>
              <a:xfrm>
                <a:off x="1871663" y="6364929"/>
                <a:ext cx="7729537" cy="707886"/>
              </a:xfrm>
              <a:prstGeom prst="rect">
                <a:avLst/>
              </a:prstGeom>
              <a:blipFill>
                <a:blip r:embed="rId2"/>
                <a:stretch>
                  <a:fillRect l="-629" t="-1667" b="-13333"/>
                </a:stretch>
              </a:blipFill>
            </p:spPr>
            <p:txBody>
              <a:bodyPr/>
              <a:lstStyle/>
              <a:p>
                <a:r>
                  <a:rPr lang="en-US">
                    <a:noFill/>
                  </a:rPr>
                  <a:t> </a:t>
                </a:r>
              </a:p>
            </p:txBody>
          </p:sp>
        </mc:Fallback>
      </mc:AlternateContent>
    </p:spTree>
    <p:extLst>
      <p:ext uri="{BB962C8B-B14F-4D97-AF65-F5344CB8AC3E}">
        <p14:creationId xmlns:p14="http://schemas.microsoft.com/office/powerpoint/2010/main" val="4250822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4B4C8-E286-4F3D-B6DD-621C4B58C38B}"/>
                  </a:ext>
                </a:extLst>
              </p:cNvPr>
              <p:cNvSpPr>
                <a:spLocks noGrp="1"/>
              </p:cNvSpPr>
              <p:nvPr>
                <p:ph idx="1"/>
              </p:nvPr>
            </p:nvSpPr>
            <p:spPr>
              <a:xfrm>
                <a:off x="1447800" y="2400300"/>
                <a:ext cx="9063038" cy="4491038"/>
              </a:xfrm>
            </p:spPr>
            <p:txBody>
              <a:bodyPr/>
              <a:lstStyle/>
              <a:p>
                <a:pPr marL="0" indent="0">
                  <a:buNone/>
                </a:pPr>
                <a:r>
                  <a:rPr lang="en-US" sz="2000" dirty="0">
                    <a:latin typeface="Open Sans"/>
                  </a:rPr>
                  <a:t>2. </a:t>
                </a:r>
                <a:r>
                  <a:rPr lang="en-US" sz="2000" b="1" dirty="0">
                    <a:latin typeface="Open Sans"/>
                  </a:rPr>
                  <a:t>System Specifications</a:t>
                </a:r>
              </a:p>
              <a:p>
                <a:pPr marL="285750" indent="0">
                  <a:buNone/>
                </a:pPr>
                <a:r>
                  <a:rPr lang="en-US" sz="2000" b="1" dirty="0">
                    <a:solidFill>
                      <a:srgbClr val="FF0000"/>
                    </a:solidFill>
                    <a:latin typeface="Open Sans"/>
                  </a:rPr>
                  <a:t>Example:</a:t>
                </a:r>
              </a:p>
              <a:p>
                <a:pPr marL="285750" indent="0">
                  <a:buNone/>
                </a:pPr>
                <a:r>
                  <a:rPr lang="en-US" sz="2000" dirty="0">
                    <a:latin typeface="Open Sans"/>
                  </a:rPr>
                  <a:t>Express the specification </a:t>
                </a:r>
              </a:p>
              <a:p>
                <a:pPr marL="285750" indent="0">
                  <a:buNone/>
                </a:pPr>
                <a:r>
                  <a:rPr lang="en-US" sz="2000" dirty="0">
                    <a:latin typeface="Open Sans"/>
                  </a:rPr>
                  <a:t>            “The automated reply cannot be sent when the file system is full”</a:t>
                </a:r>
              </a:p>
              <a:p>
                <a:pPr marL="285750" indent="0">
                  <a:buNone/>
                </a:pPr>
                <a:r>
                  <a:rPr lang="en-US" sz="2000" dirty="0">
                    <a:latin typeface="Open Sans"/>
                  </a:rPr>
                  <a:t>using logical connectives.</a:t>
                </a:r>
              </a:p>
              <a:p>
                <a:pPr marL="285750" indent="0">
                  <a:buNone/>
                </a:pPr>
                <a:r>
                  <a:rPr lang="en-US" sz="2000" b="1" dirty="0">
                    <a:solidFill>
                      <a:srgbClr val="FF0000"/>
                    </a:solidFill>
                    <a:latin typeface="Open Sans"/>
                  </a:rPr>
                  <a:t>Solution :</a:t>
                </a:r>
              </a:p>
              <a:p>
                <a:pPr marL="0" indent="0">
                  <a:buNone/>
                </a:pPr>
                <a:r>
                  <a:rPr lang="en-US" sz="2000" dirty="0">
                    <a:latin typeface="Open Sans"/>
                  </a:rPr>
                  <a:t>     let </a:t>
                </a:r>
                <a:r>
                  <a:rPr lang="en-US" sz="2000" i="1" dirty="0">
                    <a:latin typeface="Open Sans"/>
                  </a:rPr>
                  <a:t>p : </a:t>
                </a:r>
                <a:r>
                  <a:rPr lang="en-US" sz="2000" dirty="0">
                    <a:latin typeface="Open Sans"/>
                  </a:rPr>
                  <a:t> “The automated reply can be sent” and </a:t>
                </a:r>
              </a:p>
              <a:p>
                <a:pPr marL="0" indent="0">
                  <a:buNone/>
                </a:pPr>
                <a:r>
                  <a:rPr lang="en-US" sz="2000" i="1" dirty="0">
                    <a:latin typeface="Open Sans"/>
                  </a:rPr>
                  <a:t>          q  : </a:t>
                </a:r>
                <a:r>
                  <a:rPr lang="en-US" sz="2000" dirty="0">
                    <a:latin typeface="Open Sans"/>
                  </a:rPr>
                  <a:t>“The file system is full.”</a:t>
                </a:r>
              </a:p>
              <a:p>
                <a:pPr marL="0" indent="0">
                  <a:buNone/>
                </a:pPr>
                <a:r>
                  <a:rPr lang="en-US" sz="2000" dirty="0">
                    <a:latin typeface="Open Sans"/>
                  </a:rPr>
                  <a:t> </a:t>
                </a:r>
                <a14:m>
                  <m:oMath xmlns:m="http://schemas.openxmlformats.org/officeDocument/2006/math">
                    <m:r>
                      <a:rPr lang="en-US" sz="2000" b="0" i="0" smtClean="0">
                        <a:latin typeface="Cambria Math" panose="02040503050406030204" pitchFamily="18" charset="0"/>
                        <a:ea typeface="Cambria Math" panose="02040503050406030204" pitchFamily="18" charset="0"/>
                      </a:rPr>
                      <m:t>      </m:t>
                    </m:r>
                    <m:r>
                      <a:rPr lang="en-US" sz="2000" b="1" i="1">
                        <a:latin typeface="Cambria Math" panose="02040503050406030204" pitchFamily="18" charset="0"/>
                        <a:ea typeface="Cambria Math" panose="02040503050406030204" pitchFamily="18" charset="0"/>
                      </a:rPr>
                      <m:t>¬ </m:t>
                    </m:r>
                  </m:oMath>
                </a14:m>
                <a:r>
                  <a:rPr lang="en-US" sz="2000" i="1" dirty="0">
                    <a:latin typeface="Open Sans"/>
                  </a:rPr>
                  <a:t>p : </a:t>
                </a:r>
                <a:r>
                  <a:rPr lang="en-US" sz="2000" dirty="0">
                    <a:latin typeface="Open Sans"/>
                  </a:rPr>
                  <a:t>“It is not the case that the automated reply </a:t>
                </a:r>
                <a:r>
                  <a:rPr lang="en-US" sz="2000" dirty="0" err="1">
                    <a:latin typeface="Open Sans"/>
                  </a:rPr>
                  <a:t>canbe</a:t>
                </a:r>
                <a:r>
                  <a:rPr lang="en-US" sz="2000" dirty="0">
                    <a:latin typeface="Open Sans"/>
                  </a:rPr>
                  <a:t> sent,” </a:t>
                </a:r>
              </a:p>
              <a:p>
                <a:pPr marL="0" indent="0">
                  <a:buNone/>
                </a:pPr>
                <a:endParaRPr lang="en-US" sz="2000" dirty="0">
                  <a:latin typeface="Open Sans"/>
                </a:endParaRPr>
              </a:p>
              <a:p>
                <a:pPr marL="400050" indent="-400050">
                  <a:buNone/>
                </a:pPr>
                <a:r>
                  <a:rPr lang="en-US" sz="2000" dirty="0">
                    <a:latin typeface="Open Sans"/>
                  </a:rPr>
                  <a:t>     Consequently, specification can be represented by the conditional  statement </a:t>
                </a:r>
              </a:p>
              <a:p>
                <a:pPr marL="0" indent="0">
                  <a:buNone/>
                </a:pPr>
                <a:r>
                  <a:rPr lang="en-US" sz="2000" i="1" dirty="0">
                    <a:latin typeface="Open Sans"/>
                  </a:rPr>
                  <a:t>                                       q </a:t>
                </a:r>
                <a:r>
                  <a:rPr lang="en-US" sz="2000" dirty="0">
                    <a:latin typeface="Open Sans"/>
                  </a:rPr>
                  <a:t>→ </a:t>
                </a:r>
                <a14:m>
                  <m:oMath xmlns:m="http://schemas.openxmlformats.org/officeDocument/2006/math">
                    <m:r>
                      <a:rPr lang="en-US" sz="2000" b="1" i="1">
                        <a:latin typeface="Cambria Math" panose="02040503050406030204" pitchFamily="18" charset="0"/>
                        <a:ea typeface="Cambria Math" panose="02040503050406030204" pitchFamily="18" charset="0"/>
                      </a:rPr>
                      <m:t>¬ </m:t>
                    </m:r>
                  </m:oMath>
                </a14:m>
                <a:r>
                  <a:rPr lang="en-US" sz="2000" i="1" dirty="0">
                    <a:latin typeface="Open Sans"/>
                  </a:rPr>
                  <a:t>p</a:t>
                </a:r>
                <a:endParaRPr lang="en-US" sz="2000" b="1" dirty="0">
                  <a:solidFill>
                    <a:srgbClr val="FF0000"/>
                  </a:solidFill>
                  <a:latin typeface="Open Sans"/>
                </a:endParaRPr>
              </a:p>
            </p:txBody>
          </p:sp>
        </mc:Choice>
        <mc:Fallback xmlns="">
          <p:sp>
            <p:nvSpPr>
              <p:cNvPr id="3" name="Content Placeholder 2">
                <a:extLst>
                  <a:ext uri="{FF2B5EF4-FFF2-40B4-BE49-F238E27FC236}">
                    <a16:creationId xmlns:a16="http://schemas.microsoft.com/office/drawing/2014/main" id="{5014B4C8-E286-4F3D-B6DD-621C4B58C38B}"/>
                  </a:ext>
                </a:extLst>
              </p:cNvPr>
              <p:cNvSpPr>
                <a:spLocks noGrp="1" noRot="1" noChangeAspect="1" noMove="1" noResize="1" noEditPoints="1" noAdjustHandles="1" noChangeArrowheads="1" noChangeShapeType="1" noTextEdit="1"/>
              </p:cNvSpPr>
              <p:nvPr>
                <p:ph idx="1"/>
              </p:nvPr>
            </p:nvSpPr>
            <p:spPr>
              <a:xfrm>
                <a:off x="1447800" y="2400300"/>
                <a:ext cx="9063038" cy="4491038"/>
              </a:xfrm>
              <a:blipFill>
                <a:blip r:embed="rId2"/>
                <a:stretch>
                  <a:fillRect l="-606" t="-543" b="-801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A941E8D2-855F-487C-BEEC-4B311D6845A1}"/>
              </a:ext>
            </a:extLst>
          </p:cNvPr>
          <p:cNvSpPr>
            <a:spLocks noGrp="1"/>
          </p:cNvSpPr>
          <p:nvPr>
            <p:ph type="title"/>
          </p:nvPr>
        </p:nvSpPr>
        <p:spPr>
          <a:xfrm>
            <a:off x="3919538" y="839788"/>
            <a:ext cx="6591300" cy="1260475"/>
          </a:xfrm>
        </p:spPr>
        <p:txBody>
          <a:bodyPr/>
          <a:lstStyle/>
          <a:p>
            <a:r>
              <a:rPr lang="en-US" sz="3000" dirty="0">
                <a:solidFill>
                  <a:schemeClr val="accent1"/>
                </a:solidFill>
                <a:latin typeface="Open Sans"/>
              </a:rPr>
              <a:t>Applications of Propositional Logic</a:t>
            </a:r>
          </a:p>
        </p:txBody>
      </p:sp>
    </p:spTree>
    <p:extLst>
      <p:ext uri="{BB962C8B-B14F-4D97-AF65-F5344CB8AC3E}">
        <p14:creationId xmlns:p14="http://schemas.microsoft.com/office/powerpoint/2010/main" val="2803987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14B4C8-E286-4F3D-B6DD-621C4B58C38B}"/>
              </a:ext>
            </a:extLst>
          </p:cNvPr>
          <p:cNvSpPr>
            <a:spLocks noGrp="1"/>
          </p:cNvSpPr>
          <p:nvPr>
            <p:ph idx="1"/>
          </p:nvPr>
        </p:nvSpPr>
        <p:spPr>
          <a:xfrm>
            <a:off x="1314450" y="2400299"/>
            <a:ext cx="9063038" cy="3468485"/>
          </a:xfrm>
        </p:spPr>
        <p:txBody>
          <a:bodyPr/>
          <a:lstStyle/>
          <a:p>
            <a:pPr marL="0" indent="0">
              <a:lnSpc>
                <a:spcPct val="150000"/>
              </a:lnSpc>
              <a:spcBef>
                <a:spcPts val="0"/>
              </a:spcBef>
              <a:buNone/>
              <a:tabLst>
                <a:tab pos="342900" algn="l"/>
              </a:tabLst>
            </a:pPr>
            <a:r>
              <a:rPr lang="en-US" sz="2000" b="1" dirty="0">
                <a:latin typeface="Open Sans"/>
              </a:rPr>
              <a:t>3.	Boolean Searches</a:t>
            </a:r>
          </a:p>
          <a:p>
            <a:pPr marL="285750" indent="0">
              <a:lnSpc>
                <a:spcPct val="150000"/>
              </a:lnSpc>
              <a:spcBef>
                <a:spcPts val="0"/>
              </a:spcBef>
              <a:buNone/>
            </a:pPr>
            <a:r>
              <a:rPr lang="en-US" sz="2000" b="1" dirty="0">
                <a:solidFill>
                  <a:srgbClr val="FF0000"/>
                </a:solidFill>
                <a:latin typeface="Open Sans"/>
              </a:rPr>
              <a:t> Example:</a:t>
            </a:r>
          </a:p>
          <a:p>
            <a:pPr marL="400050" indent="-400050">
              <a:lnSpc>
                <a:spcPct val="150000"/>
              </a:lnSpc>
              <a:spcBef>
                <a:spcPts val="0"/>
              </a:spcBef>
              <a:buNone/>
            </a:pPr>
            <a:r>
              <a:rPr lang="en-US" sz="2000" b="1" dirty="0">
                <a:latin typeface="Open Sans"/>
              </a:rPr>
              <a:t>     Web Page Searching : </a:t>
            </a:r>
            <a:r>
              <a:rPr lang="en-US" sz="2000" dirty="0">
                <a:latin typeface="Open Sans"/>
              </a:rPr>
              <a:t>using Boolean searching to find Web pages about    universities in New Mexico.</a:t>
            </a:r>
          </a:p>
          <a:p>
            <a:pPr marL="0" indent="0">
              <a:lnSpc>
                <a:spcPct val="150000"/>
              </a:lnSpc>
              <a:spcBef>
                <a:spcPts val="0"/>
              </a:spcBef>
              <a:buNone/>
            </a:pPr>
            <a:r>
              <a:rPr lang="en-US" sz="2000" dirty="0">
                <a:latin typeface="Open Sans"/>
              </a:rPr>
              <a:t>     we can look for pages matching at search engines : </a:t>
            </a:r>
          </a:p>
          <a:p>
            <a:pPr marL="0" indent="0">
              <a:lnSpc>
                <a:spcPct val="150000"/>
              </a:lnSpc>
              <a:spcBef>
                <a:spcPts val="0"/>
              </a:spcBef>
              <a:buNone/>
            </a:pPr>
            <a:r>
              <a:rPr lang="en-US" sz="2000" dirty="0">
                <a:latin typeface="Open Sans"/>
              </a:rPr>
              <a:t>     - NEW </a:t>
            </a:r>
            <a:r>
              <a:rPr lang="en-US" sz="2000" i="1" dirty="0">
                <a:latin typeface="Open Sans"/>
              </a:rPr>
              <a:t>AND </a:t>
            </a:r>
            <a:r>
              <a:rPr lang="en-US" sz="2000" dirty="0">
                <a:latin typeface="Open Sans"/>
              </a:rPr>
              <a:t>MEXICO </a:t>
            </a:r>
            <a:r>
              <a:rPr lang="en-US" sz="2000" i="1" dirty="0">
                <a:latin typeface="Open Sans"/>
              </a:rPr>
              <a:t>AND </a:t>
            </a:r>
            <a:r>
              <a:rPr lang="en-US" sz="2000" dirty="0">
                <a:latin typeface="Open Sans"/>
              </a:rPr>
              <a:t>UNIVERSITIES </a:t>
            </a:r>
          </a:p>
          <a:p>
            <a:pPr marL="0" indent="0">
              <a:lnSpc>
                <a:spcPct val="150000"/>
              </a:lnSpc>
              <a:spcBef>
                <a:spcPts val="0"/>
              </a:spcBef>
              <a:buNone/>
            </a:pPr>
            <a:r>
              <a:rPr lang="en-US" sz="2000" dirty="0">
                <a:latin typeface="Open Sans"/>
              </a:rPr>
              <a:t>     - “NEW MEXICO” </a:t>
            </a:r>
            <a:r>
              <a:rPr lang="en-US" sz="2000" i="1" dirty="0">
                <a:latin typeface="Open Sans"/>
              </a:rPr>
              <a:t>AND </a:t>
            </a:r>
            <a:r>
              <a:rPr lang="en-US" sz="2000" dirty="0">
                <a:latin typeface="Open Sans"/>
              </a:rPr>
              <a:t>UNIVERSITIES.</a:t>
            </a:r>
          </a:p>
          <a:p>
            <a:pPr marL="0" indent="0">
              <a:lnSpc>
                <a:spcPct val="150000"/>
              </a:lnSpc>
              <a:spcBef>
                <a:spcPts val="0"/>
              </a:spcBef>
              <a:buNone/>
            </a:pPr>
            <a:r>
              <a:rPr lang="en-US" sz="2000" b="1" dirty="0">
                <a:solidFill>
                  <a:srgbClr val="FF0000"/>
                </a:solidFill>
                <a:latin typeface="Open Sans"/>
              </a:rPr>
              <a:t>   </a:t>
            </a:r>
          </a:p>
        </p:txBody>
      </p:sp>
      <p:sp>
        <p:nvSpPr>
          <p:cNvPr id="4" name="Title 1">
            <a:extLst>
              <a:ext uri="{FF2B5EF4-FFF2-40B4-BE49-F238E27FC236}">
                <a16:creationId xmlns:a16="http://schemas.microsoft.com/office/drawing/2014/main" id="{A941E8D2-855F-487C-BEEC-4B311D6845A1}"/>
              </a:ext>
            </a:extLst>
          </p:cNvPr>
          <p:cNvSpPr>
            <a:spLocks noGrp="1"/>
          </p:cNvSpPr>
          <p:nvPr>
            <p:ph type="title"/>
          </p:nvPr>
        </p:nvSpPr>
        <p:spPr>
          <a:xfrm>
            <a:off x="3919538" y="839788"/>
            <a:ext cx="6591300" cy="1260475"/>
          </a:xfrm>
        </p:spPr>
        <p:txBody>
          <a:bodyPr/>
          <a:lstStyle/>
          <a:p>
            <a:r>
              <a:rPr lang="en-US" sz="3000" dirty="0">
                <a:solidFill>
                  <a:schemeClr val="accent1"/>
                </a:solidFill>
                <a:latin typeface="Open Sans"/>
              </a:rPr>
              <a:t>Applications of Propositional Logic</a:t>
            </a:r>
          </a:p>
        </p:txBody>
      </p:sp>
    </p:spTree>
    <p:extLst>
      <p:ext uri="{BB962C8B-B14F-4D97-AF65-F5344CB8AC3E}">
        <p14:creationId xmlns:p14="http://schemas.microsoft.com/office/powerpoint/2010/main" val="2377696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39E6BA-E3CD-4637-BC76-5A8FE04DFDA1}"/>
              </a:ext>
            </a:extLst>
          </p:cNvPr>
          <p:cNvSpPr>
            <a:spLocks noGrp="1"/>
          </p:cNvSpPr>
          <p:nvPr>
            <p:ph idx="1"/>
          </p:nvPr>
        </p:nvSpPr>
        <p:spPr>
          <a:xfrm>
            <a:off x="3541222" y="2111433"/>
            <a:ext cx="6799811" cy="5092844"/>
          </a:xfrm>
        </p:spPr>
        <p:txBody>
          <a:bodyPr/>
          <a:lstStyle/>
          <a:p>
            <a:pPr marL="0" indent="0" algn="just">
              <a:spcBef>
                <a:spcPts val="0"/>
              </a:spcBef>
              <a:buNone/>
            </a:pPr>
            <a:r>
              <a:rPr lang="en-US" sz="2000" b="1" dirty="0">
                <a:latin typeface="Open Sans"/>
              </a:rPr>
              <a:t>4. Logic Puzzles</a:t>
            </a:r>
            <a:endParaRPr lang="en-US" sz="2000" b="1" dirty="0">
              <a:solidFill>
                <a:schemeClr val="accent1"/>
              </a:solidFill>
              <a:latin typeface="Open Sans"/>
            </a:endParaRPr>
          </a:p>
          <a:p>
            <a:pPr marL="0" indent="0" algn="just">
              <a:spcBef>
                <a:spcPts val="0"/>
              </a:spcBef>
              <a:buNone/>
            </a:pPr>
            <a:r>
              <a:rPr lang="en-US" sz="2000" b="1" dirty="0">
                <a:solidFill>
                  <a:schemeClr val="accent1"/>
                </a:solidFill>
                <a:latin typeface="Open Sans"/>
              </a:rPr>
              <a:t>Example :</a:t>
            </a:r>
          </a:p>
          <a:p>
            <a:pPr marL="0" indent="0" algn="just">
              <a:spcBef>
                <a:spcPts val="1200"/>
              </a:spcBef>
              <a:buNone/>
            </a:pPr>
            <a:r>
              <a:rPr lang="en-US" sz="2000" dirty="0">
                <a:latin typeface="Open Sans"/>
              </a:rPr>
              <a:t>As a reward for saving his daughter from pirates, the King has given you the opportunity to win a treasure hidden inside one of three trunks. The two trunks that do not hold the treasure are empty. To win, you must select the correct trunk :</a:t>
            </a:r>
          </a:p>
          <a:p>
            <a:pPr algn="just">
              <a:spcBef>
                <a:spcPts val="1200"/>
              </a:spcBef>
              <a:buFontTx/>
              <a:buChar char="-"/>
            </a:pPr>
            <a:r>
              <a:rPr lang="en-US" sz="2000" dirty="0">
                <a:latin typeface="Open Sans"/>
              </a:rPr>
              <a:t>Trunks 1 and 2 are each inscribed with the message “This trunk is empty,” and </a:t>
            </a:r>
          </a:p>
          <a:p>
            <a:pPr algn="just">
              <a:spcBef>
                <a:spcPts val="1200"/>
              </a:spcBef>
              <a:buFontTx/>
              <a:buChar char="-"/>
            </a:pPr>
            <a:r>
              <a:rPr lang="en-US" sz="2000" dirty="0">
                <a:latin typeface="Open Sans"/>
              </a:rPr>
              <a:t>Trunk 3 is inscribed with the message “The treasure is in Trunk 2.” </a:t>
            </a:r>
          </a:p>
          <a:p>
            <a:pPr marL="0" indent="0" algn="just">
              <a:spcBef>
                <a:spcPts val="1200"/>
              </a:spcBef>
              <a:buNone/>
            </a:pPr>
            <a:r>
              <a:rPr lang="en-US" sz="2000" dirty="0">
                <a:latin typeface="Open Sans"/>
              </a:rPr>
              <a:t>The Queen, who never lies, tells you that </a:t>
            </a:r>
            <a:r>
              <a:rPr lang="en-US" sz="2000" b="1" dirty="0">
                <a:solidFill>
                  <a:srgbClr val="FF0000"/>
                </a:solidFill>
                <a:latin typeface="Open Sans"/>
              </a:rPr>
              <a:t>only one of these inscriptions is true, while the other two are wrong</a:t>
            </a:r>
            <a:r>
              <a:rPr lang="en-US" sz="2000" dirty="0">
                <a:latin typeface="Open Sans"/>
              </a:rPr>
              <a:t>. Which trunk should you select to win?</a:t>
            </a:r>
          </a:p>
        </p:txBody>
      </p:sp>
      <p:sp>
        <p:nvSpPr>
          <p:cNvPr id="5" name="Title 1">
            <a:extLst>
              <a:ext uri="{FF2B5EF4-FFF2-40B4-BE49-F238E27FC236}">
                <a16:creationId xmlns:a16="http://schemas.microsoft.com/office/drawing/2014/main" id="{60A0607D-C81B-44DB-A4D9-F875B447E8DD}"/>
              </a:ext>
            </a:extLst>
          </p:cNvPr>
          <p:cNvSpPr txBox="1">
            <a:spLocks/>
          </p:cNvSpPr>
          <p:nvPr/>
        </p:nvSpPr>
        <p:spPr bwMode="auto">
          <a:xfrm>
            <a:off x="3749733" y="474951"/>
            <a:ext cx="65913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ctr" anchorCtr="0" compatLnSpc="1">
            <a:prstTxWarp prst="textNoShape">
              <a:avLst/>
            </a:prstTxWarp>
          </a:bodyPr>
          <a:lstStyle>
            <a:lvl1pPr algn="r" rtl="0" eaLnBrk="0" fontAlgn="base" hangingPunct="0">
              <a:spcBef>
                <a:spcPct val="0"/>
              </a:spcBef>
              <a:spcAft>
                <a:spcPct val="0"/>
              </a:spcAft>
              <a:defRPr sz="4600" b="1" kern="1200">
                <a:solidFill>
                  <a:schemeClr val="tx1"/>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2pPr>
            <a:lvl3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3pPr>
            <a:lvl4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4pPr>
            <a:lvl5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5pPr>
            <a:lvl6pPr marL="521437"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6pPr>
            <a:lvl7pPr marL="1042873"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7pPr>
            <a:lvl8pPr marL="1564310"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8pPr>
            <a:lvl9pPr marL="2085746"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9pPr>
          </a:lstStyle>
          <a:p>
            <a:pPr defTabSz="914400"/>
            <a:r>
              <a:rPr lang="en-US" sz="3000" dirty="0">
                <a:solidFill>
                  <a:schemeClr val="accent1"/>
                </a:solidFill>
                <a:latin typeface="Open Sans"/>
              </a:rPr>
              <a:t>Applications of Propositional Logic</a:t>
            </a:r>
          </a:p>
        </p:txBody>
      </p:sp>
    </p:spTree>
    <p:extLst>
      <p:ext uri="{BB962C8B-B14F-4D97-AF65-F5344CB8AC3E}">
        <p14:creationId xmlns:p14="http://schemas.microsoft.com/office/powerpoint/2010/main" val="2731220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3FF9-0E2A-4F11-870C-CF62B2BF8834}"/>
              </a:ext>
            </a:extLst>
          </p:cNvPr>
          <p:cNvSpPr>
            <a:spLocks noGrp="1"/>
          </p:cNvSpPr>
          <p:nvPr>
            <p:ph type="title"/>
          </p:nvPr>
        </p:nvSpPr>
        <p:spPr>
          <a:xfrm>
            <a:off x="3919538" y="839788"/>
            <a:ext cx="6388244" cy="1260475"/>
          </a:xfrm>
        </p:spPr>
        <p:txBody>
          <a:bodyPr/>
          <a:lstStyle/>
          <a:p>
            <a:r>
              <a:rPr lang="en-US" sz="3000" dirty="0">
                <a:solidFill>
                  <a:schemeClr val="accent1"/>
                </a:solidFill>
                <a:latin typeface="Open Sans"/>
              </a:rPr>
              <a:t>Logic Puzzles</a:t>
            </a:r>
            <a:endParaRPr lang="en-US" sz="3000" dirty="0"/>
          </a:p>
        </p:txBody>
      </p:sp>
      <p:sp>
        <p:nvSpPr>
          <p:cNvPr id="3" name="Content Placeholder 2">
            <a:extLst>
              <a:ext uri="{FF2B5EF4-FFF2-40B4-BE49-F238E27FC236}">
                <a16:creationId xmlns:a16="http://schemas.microsoft.com/office/drawing/2014/main" id="{FD0514AC-9778-4A2A-9A1B-CC36BE4BE985}"/>
              </a:ext>
            </a:extLst>
          </p:cNvPr>
          <p:cNvSpPr>
            <a:spLocks noGrp="1"/>
          </p:cNvSpPr>
          <p:nvPr>
            <p:ph idx="1"/>
          </p:nvPr>
        </p:nvSpPr>
        <p:spPr>
          <a:xfrm>
            <a:off x="1346661" y="2167772"/>
            <a:ext cx="9110749" cy="5097549"/>
          </a:xfrm>
        </p:spPr>
        <p:txBody>
          <a:bodyPr/>
          <a:lstStyle/>
          <a:p>
            <a:pPr marL="0" indent="0" algn="just">
              <a:buNone/>
            </a:pPr>
            <a:r>
              <a:rPr lang="en-US" sz="2000" b="1" dirty="0">
                <a:solidFill>
                  <a:schemeClr val="accent1"/>
                </a:solidFill>
                <a:latin typeface="Open Sans"/>
              </a:rPr>
              <a:t>Solution :</a:t>
            </a:r>
          </a:p>
          <a:p>
            <a:pPr marL="0" indent="0" algn="just">
              <a:buNone/>
            </a:pPr>
            <a:r>
              <a:rPr lang="en-US" sz="2000" dirty="0">
                <a:latin typeface="Open Sans"/>
              </a:rPr>
              <a:t>Let </a:t>
            </a:r>
            <a:r>
              <a:rPr lang="en-US" sz="2000" i="1" dirty="0">
                <a:latin typeface="Open Sans"/>
              </a:rPr>
              <a:t>pi </a:t>
            </a:r>
            <a:r>
              <a:rPr lang="en-US" sz="2000" dirty="0">
                <a:latin typeface="Open Sans"/>
              </a:rPr>
              <a:t>be the proposition that the treasure is in Trunk </a:t>
            </a:r>
            <a:r>
              <a:rPr lang="en-US" sz="2000" i="1" dirty="0" err="1">
                <a:latin typeface="Open Sans"/>
              </a:rPr>
              <a:t>i</a:t>
            </a:r>
            <a:r>
              <a:rPr lang="en-US" sz="2000" dirty="0">
                <a:latin typeface="Open Sans"/>
              </a:rPr>
              <a:t>, for </a:t>
            </a:r>
            <a:r>
              <a:rPr lang="en-US" sz="2000" i="1" dirty="0" err="1">
                <a:latin typeface="Open Sans"/>
              </a:rPr>
              <a:t>i</a:t>
            </a:r>
            <a:r>
              <a:rPr lang="en-US" sz="2000" i="1" dirty="0">
                <a:latin typeface="Open Sans"/>
              </a:rPr>
              <a:t> </a:t>
            </a:r>
            <a:r>
              <a:rPr lang="en-US" sz="2000" dirty="0">
                <a:latin typeface="Open Sans"/>
              </a:rPr>
              <a:t>= 1</a:t>
            </a:r>
            <a:r>
              <a:rPr lang="en-US" sz="2000" i="1" dirty="0">
                <a:latin typeface="Open Sans"/>
              </a:rPr>
              <a:t>, </a:t>
            </a:r>
            <a:r>
              <a:rPr lang="en-US" sz="2000" dirty="0">
                <a:latin typeface="Open Sans"/>
              </a:rPr>
              <a:t>2</a:t>
            </a:r>
            <a:r>
              <a:rPr lang="en-US" sz="2000" i="1" dirty="0">
                <a:latin typeface="Open Sans"/>
              </a:rPr>
              <a:t>, </a:t>
            </a:r>
            <a:r>
              <a:rPr lang="en-US" sz="2000" dirty="0">
                <a:latin typeface="Open Sans"/>
              </a:rPr>
              <a:t>3. To translate into propositional logic the </a:t>
            </a:r>
            <a:r>
              <a:rPr lang="en-US" sz="2000" b="1" dirty="0">
                <a:solidFill>
                  <a:srgbClr val="FF0000"/>
                </a:solidFill>
                <a:latin typeface="Open Sans"/>
              </a:rPr>
              <a:t>Queen’s statement </a:t>
            </a:r>
            <a:r>
              <a:rPr lang="en-US" sz="2000" dirty="0">
                <a:latin typeface="Open Sans"/>
              </a:rPr>
              <a:t>that exactly one of the inscriptions is true, we observe that the inscriptions on Trunk 1, Trunk 2, and Trunk 3, are ￢</a:t>
            </a:r>
            <a:r>
              <a:rPr lang="en-US" sz="2000" i="1" dirty="0">
                <a:latin typeface="Open Sans"/>
              </a:rPr>
              <a:t>p</a:t>
            </a:r>
            <a:r>
              <a:rPr lang="en-US" sz="2000" dirty="0">
                <a:latin typeface="Open Sans"/>
              </a:rPr>
              <a:t>1, ￢</a:t>
            </a:r>
            <a:r>
              <a:rPr lang="en-US" sz="2000" i="1" dirty="0">
                <a:latin typeface="Open Sans"/>
              </a:rPr>
              <a:t>p</a:t>
            </a:r>
            <a:r>
              <a:rPr lang="en-US" sz="2000" dirty="0">
                <a:latin typeface="Open Sans"/>
              </a:rPr>
              <a:t>2, and </a:t>
            </a:r>
            <a:r>
              <a:rPr lang="en-US" sz="2000" i="1" dirty="0">
                <a:latin typeface="Open Sans"/>
              </a:rPr>
              <a:t>p</a:t>
            </a:r>
            <a:r>
              <a:rPr lang="en-US" sz="2000" dirty="0">
                <a:latin typeface="Open Sans"/>
              </a:rPr>
              <a:t>2, respectively. So, her statement can be translated to</a:t>
            </a:r>
          </a:p>
          <a:p>
            <a:pPr marL="0" indent="0" algn="just">
              <a:buNone/>
            </a:pPr>
            <a:endParaRPr lang="en-US" sz="2000" dirty="0">
              <a:latin typeface="Open Sans"/>
            </a:endParaRPr>
          </a:p>
          <a:p>
            <a:pPr marL="0" indent="0" algn="just">
              <a:buNone/>
            </a:pPr>
            <a:r>
              <a:rPr lang="en-US" sz="1870" b="1" dirty="0">
                <a:solidFill>
                  <a:srgbClr val="FF0000"/>
                </a:solidFill>
                <a:latin typeface="Open Sans"/>
              </a:rPr>
              <a:t>(￢</a:t>
            </a:r>
            <a:r>
              <a:rPr lang="en-US" sz="1870" b="1" i="1" dirty="0">
                <a:solidFill>
                  <a:srgbClr val="FF0000"/>
                </a:solidFill>
                <a:latin typeface="Open Sans"/>
              </a:rPr>
              <a:t>p</a:t>
            </a:r>
            <a:r>
              <a:rPr lang="en-US" sz="1870" b="1" dirty="0">
                <a:solidFill>
                  <a:srgbClr val="FF0000"/>
                </a:solidFill>
                <a:latin typeface="Open Sans"/>
              </a:rPr>
              <a:t>1 ∧ ￢(￢</a:t>
            </a:r>
            <a:r>
              <a:rPr lang="en-US" sz="1870" b="1" i="1" dirty="0">
                <a:solidFill>
                  <a:srgbClr val="FF0000"/>
                </a:solidFill>
                <a:latin typeface="Open Sans"/>
              </a:rPr>
              <a:t>p</a:t>
            </a:r>
            <a:r>
              <a:rPr lang="en-US" sz="1870" b="1" dirty="0">
                <a:solidFill>
                  <a:srgbClr val="FF0000"/>
                </a:solidFill>
                <a:latin typeface="Open Sans"/>
              </a:rPr>
              <a:t>2) ∧ ￢</a:t>
            </a:r>
            <a:r>
              <a:rPr lang="en-US" sz="1870" b="1" i="1" dirty="0">
                <a:solidFill>
                  <a:srgbClr val="FF0000"/>
                </a:solidFill>
                <a:latin typeface="Open Sans"/>
              </a:rPr>
              <a:t>p</a:t>
            </a:r>
            <a:r>
              <a:rPr lang="en-US" sz="1870" b="1" dirty="0">
                <a:solidFill>
                  <a:srgbClr val="FF0000"/>
                </a:solidFill>
                <a:latin typeface="Open Sans"/>
              </a:rPr>
              <a:t>2) ∨ (￢(￢</a:t>
            </a:r>
            <a:r>
              <a:rPr lang="en-US" sz="1870" b="1" i="1" dirty="0">
                <a:solidFill>
                  <a:srgbClr val="FF0000"/>
                </a:solidFill>
                <a:latin typeface="Open Sans"/>
              </a:rPr>
              <a:t>p</a:t>
            </a:r>
            <a:r>
              <a:rPr lang="en-US" sz="1870" b="1" dirty="0">
                <a:solidFill>
                  <a:srgbClr val="FF0000"/>
                </a:solidFill>
                <a:latin typeface="Open Sans"/>
              </a:rPr>
              <a:t>1) ∧ ￢</a:t>
            </a:r>
            <a:r>
              <a:rPr lang="en-US" sz="1870" b="1" i="1" dirty="0">
                <a:solidFill>
                  <a:srgbClr val="FF0000"/>
                </a:solidFill>
                <a:latin typeface="Open Sans"/>
              </a:rPr>
              <a:t>p</a:t>
            </a:r>
            <a:r>
              <a:rPr lang="en-US" sz="1870" b="1" dirty="0">
                <a:solidFill>
                  <a:srgbClr val="FF0000"/>
                </a:solidFill>
                <a:latin typeface="Open Sans"/>
              </a:rPr>
              <a:t>2 ∧ ￢</a:t>
            </a:r>
            <a:r>
              <a:rPr lang="en-US" sz="1870" b="1" i="1" dirty="0">
                <a:solidFill>
                  <a:srgbClr val="FF0000"/>
                </a:solidFill>
                <a:latin typeface="Open Sans"/>
              </a:rPr>
              <a:t>p</a:t>
            </a:r>
            <a:r>
              <a:rPr lang="en-US" sz="1870" b="1" dirty="0">
                <a:solidFill>
                  <a:srgbClr val="FF0000"/>
                </a:solidFill>
                <a:latin typeface="Open Sans"/>
              </a:rPr>
              <a:t>2) ∨ (￢(￢</a:t>
            </a:r>
            <a:r>
              <a:rPr lang="en-US" sz="1870" b="1" i="1" dirty="0">
                <a:solidFill>
                  <a:srgbClr val="FF0000"/>
                </a:solidFill>
                <a:latin typeface="Open Sans"/>
              </a:rPr>
              <a:t>p</a:t>
            </a:r>
            <a:r>
              <a:rPr lang="en-US" sz="1870" b="1" dirty="0">
                <a:solidFill>
                  <a:srgbClr val="FF0000"/>
                </a:solidFill>
                <a:latin typeface="Open Sans"/>
              </a:rPr>
              <a:t>1) ∧ ￢(￢</a:t>
            </a:r>
            <a:r>
              <a:rPr lang="en-US" sz="1870" b="1" i="1" dirty="0">
                <a:solidFill>
                  <a:srgbClr val="FF0000"/>
                </a:solidFill>
                <a:latin typeface="Open Sans"/>
              </a:rPr>
              <a:t>p</a:t>
            </a:r>
            <a:r>
              <a:rPr lang="en-US" sz="1870" b="1" dirty="0">
                <a:solidFill>
                  <a:srgbClr val="FF0000"/>
                </a:solidFill>
                <a:latin typeface="Open Sans"/>
              </a:rPr>
              <a:t>2) ∧ </a:t>
            </a:r>
            <a:r>
              <a:rPr lang="en-US" sz="1870" b="1" i="1" dirty="0">
                <a:solidFill>
                  <a:srgbClr val="FF0000"/>
                </a:solidFill>
                <a:latin typeface="Open Sans"/>
              </a:rPr>
              <a:t>p</a:t>
            </a:r>
            <a:r>
              <a:rPr lang="en-US" sz="1870" b="1" dirty="0">
                <a:solidFill>
                  <a:srgbClr val="FF0000"/>
                </a:solidFill>
                <a:latin typeface="Open Sans"/>
              </a:rPr>
              <a:t>2))</a:t>
            </a:r>
            <a:r>
              <a:rPr lang="en-US" sz="1870" b="1" i="1" dirty="0">
                <a:solidFill>
                  <a:srgbClr val="FF0000"/>
                </a:solidFill>
                <a:latin typeface="Open Sans"/>
              </a:rPr>
              <a:t>.</a:t>
            </a:r>
            <a:endParaRPr lang="en-US" sz="1870" b="1" dirty="0">
              <a:solidFill>
                <a:srgbClr val="FF0000"/>
              </a:solidFill>
              <a:latin typeface="Open Sans"/>
            </a:endParaRPr>
          </a:p>
          <a:p>
            <a:pPr marL="0" indent="0" algn="just">
              <a:buNone/>
            </a:pPr>
            <a:r>
              <a:rPr lang="en-US" sz="2000" dirty="0">
                <a:solidFill>
                  <a:srgbClr val="000000"/>
                </a:solidFill>
                <a:latin typeface="Open Sans"/>
              </a:rPr>
              <a:t>≡</a:t>
            </a:r>
            <a:r>
              <a:rPr lang="en-US" sz="2000" b="1" dirty="0">
                <a:solidFill>
                  <a:srgbClr val="FF0000"/>
                </a:solidFill>
                <a:latin typeface="Open Sans"/>
              </a:rPr>
              <a:t> (</a:t>
            </a:r>
            <a:r>
              <a:rPr lang="en-US" sz="2000" b="1" i="1" dirty="0">
                <a:solidFill>
                  <a:srgbClr val="FF0000"/>
                </a:solidFill>
                <a:latin typeface="Open Sans"/>
              </a:rPr>
              <a:t>p</a:t>
            </a:r>
            <a:r>
              <a:rPr lang="en-US" sz="2000" b="1" dirty="0">
                <a:solidFill>
                  <a:srgbClr val="FF0000"/>
                </a:solidFill>
                <a:latin typeface="Open Sans"/>
              </a:rPr>
              <a:t>1 ∧ ￢</a:t>
            </a:r>
            <a:r>
              <a:rPr lang="en-US" sz="2000" b="1" i="1" dirty="0">
                <a:solidFill>
                  <a:srgbClr val="FF0000"/>
                </a:solidFill>
                <a:latin typeface="Open Sans"/>
              </a:rPr>
              <a:t>p</a:t>
            </a:r>
            <a:r>
              <a:rPr lang="en-US" sz="2000" b="1" dirty="0">
                <a:solidFill>
                  <a:srgbClr val="FF0000"/>
                </a:solidFill>
                <a:latin typeface="Open Sans"/>
              </a:rPr>
              <a:t>2) ∨ (</a:t>
            </a:r>
            <a:r>
              <a:rPr lang="en-US" sz="2000" b="1" i="1" dirty="0">
                <a:solidFill>
                  <a:srgbClr val="FF0000"/>
                </a:solidFill>
                <a:latin typeface="Open Sans"/>
              </a:rPr>
              <a:t>p</a:t>
            </a:r>
            <a:r>
              <a:rPr lang="en-US" sz="2000" b="1" dirty="0">
                <a:solidFill>
                  <a:srgbClr val="FF0000"/>
                </a:solidFill>
                <a:latin typeface="Open Sans"/>
              </a:rPr>
              <a:t>1 ∧ </a:t>
            </a:r>
            <a:r>
              <a:rPr lang="en-US" sz="2000" b="1" i="1" dirty="0">
                <a:solidFill>
                  <a:srgbClr val="FF0000"/>
                </a:solidFill>
                <a:latin typeface="Open Sans"/>
              </a:rPr>
              <a:t>p</a:t>
            </a:r>
            <a:r>
              <a:rPr lang="en-US" sz="2000" b="1" dirty="0">
                <a:solidFill>
                  <a:srgbClr val="FF0000"/>
                </a:solidFill>
                <a:latin typeface="Open Sans"/>
              </a:rPr>
              <a:t>2). </a:t>
            </a:r>
          </a:p>
          <a:p>
            <a:pPr marL="0" indent="0" algn="just">
              <a:buNone/>
            </a:pPr>
            <a:r>
              <a:rPr lang="en-US" sz="2000" dirty="0">
                <a:solidFill>
                  <a:srgbClr val="000000"/>
                </a:solidFill>
                <a:latin typeface="Open Sans"/>
              </a:rPr>
              <a:t>≡ </a:t>
            </a:r>
            <a:r>
              <a:rPr lang="en-US" sz="2000" b="1" i="1" dirty="0">
                <a:solidFill>
                  <a:srgbClr val="FF0000"/>
                </a:solidFill>
                <a:latin typeface="Open Sans"/>
              </a:rPr>
              <a:t>p</a:t>
            </a:r>
            <a:r>
              <a:rPr lang="en-US" sz="2000" b="1" dirty="0">
                <a:solidFill>
                  <a:srgbClr val="FF0000"/>
                </a:solidFill>
                <a:latin typeface="Open Sans"/>
              </a:rPr>
              <a:t>1 ∧ (￢</a:t>
            </a:r>
            <a:r>
              <a:rPr lang="en-US" sz="2000" b="1" i="1" dirty="0">
                <a:solidFill>
                  <a:srgbClr val="FF0000"/>
                </a:solidFill>
                <a:latin typeface="Open Sans"/>
              </a:rPr>
              <a:t>p</a:t>
            </a:r>
            <a:r>
              <a:rPr lang="en-US" sz="2000" b="1" dirty="0">
                <a:solidFill>
                  <a:srgbClr val="FF0000"/>
                </a:solidFill>
                <a:latin typeface="Open Sans"/>
              </a:rPr>
              <a:t>2 ∨ </a:t>
            </a:r>
            <a:r>
              <a:rPr lang="en-US" sz="2000" b="1" i="1" dirty="0">
                <a:solidFill>
                  <a:srgbClr val="FF0000"/>
                </a:solidFill>
                <a:latin typeface="Open Sans"/>
              </a:rPr>
              <a:t>p</a:t>
            </a:r>
            <a:r>
              <a:rPr lang="en-US" sz="2000" b="1" dirty="0">
                <a:solidFill>
                  <a:srgbClr val="FF0000"/>
                </a:solidFill>
                <a:latin typeface="Open Sans"/>
              </a:rPr>
              <a:t>2). </a:t>
            </a:r>
          </a:p>
          <a:p>
            <a:pPr marL="0" indent="0" algn="just">
              <a:buNone/>
            </a:pPr>
            <a:r>
              <a:rPr lang="en-US" sz="2000" dirty="0">
                <a:solidFill>
                  <a:srgbClr val="000000"/>
                </a:solidFill>
                <a:latin typeface="Open Sans"/>
              </a:rPr>
              <a:t>≡ </a:t>
            </a:r>
            <a:r>
              <a:rPr lang="en-US" sz="2000" b="1" i="1" dirty="0">
                <a:solidFill>
                  <a:srgbClr val="FF0000"/>
                </a:solidFill>
                <a:latin typeface="Open Sans"/>
              </a:rPr>
              <a:t>p</a:t>
            </a:r>
            <a:r>
              <a:rPr lang="en-US" sz="2000" b="1" dirty="0">
                <a:solidFill>
                  <a:srgbClr val="FF0000"/>
                </a:solidFill>
                <a:latin typeface="Open Sans"/>
              </a:rPr>
              <a:t>1 ∧ T</a:t>
            </a:r>
          </a:p>
          <a:p>
            <a:pPr marL="0" indent="0" algn="just">
              <a:buNone/>
            </a:pPr>
            <a:r>
              <a:rPr lang="en-US" sz="2000" dirty="0">
                <a:solidFill>
                  <a:srgbClr val="000000"/>
                </a:solidFill>
                <a:latin typeface="Open Sans"/>
              </a:rPr>
              <a:t>≡ </a:t>
            </a:r>
            <a:r>
              <a:rPr lang="en-US" sz="2000" b="1" i="1" dirty="0">
                <a:solidFill>
                  <a:srgbClr val="FF0000"/>
                </a:solidFill>
                <a:latin typeface="Open Sans"/>
              </a:rPr>
              <a:t>p</a:t>
            </a:r>
            <a:r>
              <a:rPr lang="en-US" sz="2000" b="1" dirty="0">
                <a:solidFill>
                  <a:srgbClr val="FF0000"/>
                </a:solidFill>
                <a:latin typeface="Open Sans"/>
              </a:rPr>
              <a:t>1</a:t>
            </a:r>
          </a:p>
          <a:p>
            <a:pPr marL="0" indent="0" algn="just">
              <a:buNone/>
            </a:pPr>
            <a:r>
              <a:rPr lang="en-US" sz="2000" dirty="0">
                <a:latin typeface="Open Sans"/>
              </a:rPr>
              <a:t>So the treasure is in Trunk 1 (that is, </a:t>
            </a:r>
            <a:r>
              <a:rPr lang="en-US" sz="2000" b="1" i="1" dirty="0">
                <a:solidFill>
                  <a:schemeClr val="accent1"/>
                </a:solidFill>
                <a:latin typeface="Open Sans"/>
              </a:rPr>
              <a:t>p</a:t>
            </a:r>
            <a:r>
              <a:rPr lang="en-US" sz="2000" b="1" dirty="0">
                <a:solidFill>
                  <a:schemeClr val="accent1"/>
                </a:solidFill>
                <a:latin typeface="Open Sans"/>
              </a:rPr>
              <a:t>1 is true</a:t>
            </a:r>
            <a:r>
              <a:rPr lang="en-US" sz="2000" dirty="0">
                <a:latin typeface="Open Sans"/>
              </a:rPr>
              <a:t>), and </a:t>
            </a:r>
            <a:r>
              <a:rPr lang="en-US" sz="2000" i="1" dirty="0">
                <a:latin typeface="Open Sans"/>
              </a:rPr>
              <a:t>p</a:t>
            </a:r>
            <a:r>
              <a:rPr lang="en-US" sz="2000" dirty="0">
                <a:latin typeface="Open Sans"/>
              </a:rPr>
              <a:t>2 and </a:t>
            </a:r>
            <a:r>
              <a:rPr lang="en-US" sz="2000" i="1" dirty="0">
                <a:latin typeface="Open Sans"/>
              </a:rPr>
              <a:t>p</a:t>
            </a:r>
            <a:r>
              <a:rPr lang="en-US" sz="2000" dirty="0">
                <a:latin typeface="Open Sans"/>
              </a:rPr>
              <a:t>3 are false; and the </a:t>
            </a:r>
            <a:r>
              <a:rPr lang="en-US" sz="2000" b="1" dirty="0">
                <a:solidFill>
                  <a:schemeClr val="accent1"/>
                </a:solidFill>
                <a:latin typeface="Open Sans"/>
              </a:rPr>
              <a:t>inscription</a:t>
            </a:r>
            <a:r>
              <a:rPr lang="en-US" sz="2000" dirty="0">
                <a:latin typeface="Open Sans"/>
              </a:rPr>
              <a:t> on Trunk 2 is the only true one.</a:t>
            </a:r>
          </a:p>
        </p:txBody>
      </p:sp>
    </p:spTree>
    <p:extLst>
      <p:ext uri="{BB962C8B-B14F-4D97-AF65-F5344CB8AC3E}">
        <p14:creationId xmlns:p14="http://schemas.microsoft.com/office/powerpoint/2010/main" val="142400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8A06B6-7B7F-48F2-A04C-E042E57E49C0}"/>
              </a:ext>
            </a:extLst>
          </p:cNvPr>
          <p:cNvSpPr>
            <a:spLocks noGrp="1"/>
          </p:cNvSpPr>
          <p:nvPr>
            <p:ph idx="1"/>
          </p:nvPr>
        </p:nvSpPr>
        <p:spPr>
          <a:xfrm>
            <a:off x="1429789" y="2367280"/>
            <a:ext cx="8944495" cy="4706938"/>
          </a:xfrm>
        </p:spPr>
        <p:txBody>
          <a:bodyPr/>
          <a:lstStyle/>
          <a:p>
            <a:pPr marL="0" indent="0" algn="just">
              <a:lnSpc>
                <a:spcPct val="150000"/>
              </a:lnSpc>
              <a:spcBef>
                <a:spcPts val="0"/>
              </a:spcBef>
              <a:buNone/>
            </a:pPr>
            <a:r>
              <a:rPr lang="en-US" sz="2000" b="1" dirty="0">
                <a:latin typeface="Open Sans"/>
              </a:rPr>
              <a:t>5. Logic Circuits</a:t>
            </a:r>
          </a:p>
          <a:p>
            <a:pPr algn="just">
              <a:lnSpc>
                <a:spcPct val="150000"/>
              </a:lnSpc>
              <a:spcBef>
                <a:spcPts val="0"/>
              </a:spcBef>
              <a:buFont typeface="Wingdings" panose="05000000000000000000" pitchFamily="2" charset="2"/>
              <a:buChar char="Ø"/>
            </a:pPr>
            <a:r>
              <a:rPr lang="en-US" sz="2000" dirty="0">
                <a:latin typeface="Open Sans"/>
              </a:rPr>
              <a:t>A </a:t>
            </a:r>
            <a:r>
              <a:rPr lang="en-US" sz="2000" b="1" dirty="0">
                <a:solidFill>
                  <a:srgbClr val="FF0000"/>
                </a:solidFill>
                <a:latin typeface="Open Sans"/>
              </a:rPr>
              <a:t>logic circuit </a:t>
            </a:r>
            <a:r>
              <a:rPr lang="en-US" sz="2000" dirty="0">
                <a:latin typeface="Open Sans"/>
              </a:rPr>
              <a:t>(or </a:t>
            </a:r>
            <a:r>
              <a:rPr lang="en-US" sz="2000" b="1" dirty="0">
                <a:latin typeface="Open Sans"/>
              </a:rPr>
              <a:t>digital circuit</a:t>
            </a:r>
            <a:r>
              <a:rPr lang="en-US" sz="2000" dirty="0">
                <a:latin typeface="Open Sans"/>
              </a:rPr>
              <a:t>) receives input signals </a:t>
            </a:r>
            <a:r>
              <a:rPr lang="en-US" sz="2000" i="1" dirty="0">
                <a:latin typeface="Open Sans"/>
              </a:rPr>
              <a:t>p</a:t>
            </a:r>
            <a:r>
              <a:rPr lang="en-US" sz="2000" dirty="0">
                <a:latin typeface="Open Sans"/>
              </a:rPr>
              <a:t>1</a:t>
            </a:r>
            <a:r>
              <a:rPr lang="en-US" sz="2000" i="1" dirty="0">
                <a:latin typeface="Open Sans"/>
              </a:rPr>
              <a:t>, p</a:t>
            </a:r>
            <a:r>
              <a:rPr lang="en-US" sz="2000" dirty="0">
                <a:latin typeface="Open Sans"/>
              </a:rPr>
              <a:t>2</a:t>
            </a:r>
            <a:r>
              <a:rPr lang="en-US" sz="2000" i="1" dirty="0">
                <a:latin typeface="Open Sans"/>
              </a:rPr>
              <a:t>,</a:t>
            </a:r>
            <a:r>
              <a:rPr lang="en-US" sz="2000" dirty="0">
                <a:latin typeface="Open Sans"/>
              </a:rPr>
              <a:t>…</a:t>
            </a:r>
            <a:r>
              <a:rPr lang="en-US" sz="2000" i="1" dirty="0">
                <a:latin typeface="Open Sans"/>
              </a:rPr>
              <a:t>, </a:t>
            </a:r>
            <a:r>
              <a:rPr lang="en-US" sz="2000" i="1" dirty="0" err="1">
                <a:latin typeface="Open Sans"/>
              </a:rPr>
              <a:t>pn</a:t>
            </a:r>
            <a:r>
              <a:rPr lang="en-US" sz="2000" dirty="0">
                <a:latin typeface="Open Sans"/>
              </a:rPr>
              <a:t>, each a bit [either </a:t>
            </a:r>
            <a:r>
              <a:rPr lang="en-US" sz="2000" b="1" dirty="0">
                <a:solidFill>
                  <a:srgbClr val="FF0000"/>
                </a:solidFill>
                <a:latin typeface="Open Sans"/>
              </a:rPr>
              <a:t>0 (off) </a:t>
            </a:r>
            <a:r>
              <a:rPr lang="en-US" sz="2000" dirty="0">
                <a:latin typeface="Open Sans"/>
              </a:rPr>
              <a:t>or </a:t>
            </a:r>
            <a:r>
              <a:rPr lang="en-US" sz="2000" b="1" dirty="0">
                <a:solidFill>
                  <a:srgbClr val="FF0000"/>
                </a:solidFill>
                <a:latin typeface="Open Sans"/>
              </a:rPr>
              <a:t>1 (on)], </a:t>
            </a:r>
            <a:r>
              <a:rPr lang="en-US" sz="2000" dirty="0">
                <a:latin typeface="Open Sans"/>
              </a:rPr>
              <a:t>and produces output signals </a:t>
            </a:r>
            <a:r>
              <a:rPr lang="en-US" sz="2000" i="1" dirty="0">
                <a:latin typeface="Open Sans"/>
              </a:rPr>
              <a:t>s</a:t>
            </a:r>
            <a:r>
              <a:rPr lang="en-US" sz="2000" dirty="0">
                <a:latin typeface="Open Sans"/>
              </a:rPr>
              <a:t>1</a:t>
            </a:r>
            <a:r>
              <a:rPr lang="en-US" sz="2000" i="1" dirty="0">
                <a:latin typeface="Open Sans"/>
              </a:rPr>
              <a:t>, s</a:t>
            </a:r>
            <a:r>
              <a:rPr lang="en-US" sz="2000" dirty="0">
                <a:latin typeface="Open Sans"/>
              </a:rPr>
              <a:t>2</a:t>
            </a:r>
            <a:r>
              <a:rPr lang="en-US" sz="2000" i="1" dirty="0">
                <a:latin typeface="Open Sans"/>
              </a:rPr>
              <a:t>,</a:t>
            </a:r>
            <a:r>
              <a:rPr lang="en-US" sz="2000" dirty="0">
                <a:latin typeface="Open Sans"/>
              </a:rPr>
              <a:t>…</a:t>
            </a:r>
            <a:r>
              <a:rPr lang="en-US" sz="2000" i="1" dirty="0">
                <a:latin typeface="Open Sans"/>
              </a:rPr>
              <a:t>, </a:t>
            </a:r>
            <a:r>
              <a:rPr lang="en-US" sz="2000" i="1" dirty="0" err="1">
                <a:latin typeface="Open Sans"/>
              </a:rPr>
              <a:t>sn</a:t>
            </a:r>
            <a:r>
              <a:rPr lang="en-US" sz="2000" dirty="0">
                <a:latin typeface="Open Sans"/>
              </a:rPr>
              <a:t>, each a bit. </a:t>
            </a:r>
          </a:p>
          <a:p>
            <a:pPr algn="just">
              <a:lnSpc>
                <a:spcPct val="150000"/>
              </a:lnSpc>
              <a:spcBef>
                <a:spcPts val="0"/>
              </a:spcBef>
              <a:buFont typeface="Wingdings" panose="05000000000000000000" pitchFamily="2" charset="2"/>
              <a:buChar char="Ø"/>
            </a:pPr>
            <a:r>
              <a:rPr lang="en-US" sz="2000" dirty="0">
                <a:latin typeface="Open Sans"/>
              </a:rPr>
              <a:t>Complicated digital circuits can be constructed from three basic circuits, called </a:t>
            </a:r>
            <a:r>
              <a:rPr lang="en-US" sz="2000" b="1" dirty="0">
                <a:solidFill>
                  <a:srgbClr val="FF0000"/>
                </a:solidFill>
                <a:latin typeface="Open Sans"/>
              </a:rPr>
              <a:t>gates, </a:t>
            </a:r>
            <a:r>
              <a:rPr lang="en-US" sz="2000" dirty="0">
                <a:latin typeface="Open Sans"/>
              </a:rPr>
              <a:t>that is </a:t>
            </a:r>
            <a:r>
              <a:rPr lang="en-US" sz="2000" b="1" dirty="0">
                <a:solidFill>
                  <a:schemeClr val="accent1"/>
                </a:solidFill>
                <a:latin typeface="Open Sans"/>
              </a:rPr>
              <a:t>NOT gate</a:t>
            </a:r>
            <a:r>
              <a:rPr lang="en-US" sz="2000" dirty="0">
                <a:latin typeface="Open Sans"/>
              </a:rPr>
              <a:t>, </a:t>
            </a:r>
            <a:r>
              <a:rPr lang="en-US" sz="2000" b="1" dirty="0">
                <a:solidFill>
                  <a:schemeClr val="accent1"/>
                </a:solidFill>
                <a:latin typeface="Open Sans"/>
              </a:rPr>
              <a:t>OR gate</a:t>
            </a:r>
            <a:r>
              <a:rPr lang="en-US" sz="2000" dirty="0">
                <a:latin typeface="Open Sans"/>
              </a:rPr>
              <a:t>, and </a:t>
            </a:r>
            <a:r>
              <a:rPr lang="en-US" sz="2000" b="1" dirty="0" err="1">
                <a:solidFill>
                  <a:schemeClr val="accent1"/>
                </a:solidFill>
                <a:latin typeface="Open Sans"/>
              </a:rPr>
              <a:t>AND</a:t>
            </a:r>
            <a:r>
              <a:rPr lang="en-US" sz="2000" b="1" dirty="0">
                <a:solidFill>
                  <a:schemeClr val="accent1"/>
                </a:solidFill>
                <a:latin typeface="Open Sans"/>
              </a:rPr>
              <a:t> gate</a:t>
            </a:r>
            <a:r>
              <a:rPr lang="en-US" sz="2000" dirty="0">
                <a:latin typeface="Open Sans"/>
              </a:rPr>
              <a:t>.</a:t>
            </a:r>
            <a:endParaRPr lang="en-US" sz="2000" dirty="0">
              <a:solidFill>
                <a:srgbClr val="FF0000"/>
              </a:solidFill>
              <a:latin typeface="Open Sans"/>
            </a:endParaRPr>
          </a:p>
        </p:txBody>
      </p:sp>
      <p:sp>
        <p:nvSpPr>
          <p:cNvPr id="4" name="Title 1">
            <a:extLst>
              <a:ext uri="{FF2B5EF4-FFF2-40B4-BE49-F238E27FC236}">
                <a16:creationId xmlns:a16="http://schemas.microsoft.com/office/drawing/2014/main" id="{1F0078D6-4784-4355-88E4-A7B98A553D94}"/>
              </a:ext>
            </a:extLst>
          </p:cNvPr>
          <p:cNvSpPr txBox="1">
            <a:spLocks noGrp="1"/>
          </p:cNvSpPr>
          <p:nvPr>
            <p:ph type="title"/>
          </p:nvPr>
        </p:nvSpPr>
        <p:spPr bwMode="auto">
          <a:xfrm>
            <a:off x="3919538" y="839788"/>
            <a:ext cx="65913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287" tIns="52144" rIns="104287" bIns="52144" numCol="1" anchor="ctr" anchorCtr="0" compatLnSpc="1">
            <a:prstTxWarp prst="textNoShape">
              <a:avLst/>
            </a:prstTxWarp>
          </a:bodyPr>
          <a:lstStyle>
            <a:lvl1pPr algn="r" rtl="0" eaLnBrk="0" fontAlgn="base" hangingPunct="0">
              <a:spcBef>
                <a:spcPct val="0"/>
              </a:spcBef>
              <a:spcAft>
                <a:spcPct val="0"/>
              </a:spcAft>
              <a:defRPr sz="4600" b="1" kern="1200">
                <a:solidFill>
                  <a:schemeClr val="tx1"/>
                </a:solidFill>
                <a:latin typeface="+mj-lt"/>
                <a:ea typeface="MS PGothic" panose="020B0600070205080204" pitchFamily="34" charset="-128"/>
                <a:cs typeface="ＭＳ Ｐゴシック" charset="0"/>
              </a:defRPr>
            </a:lvl1pPr>
            <a:lvl2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2pPr>
            <a:lvl3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3pPr>
            <a:lvl4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4pPr>
            <a:lvl5pPr algn="r" rtl="0" eaLnBrk="0" fontAlgn="base" hangingPunct="0">
              <a:spcBef>
                <a:spcPct val="0"/>
              </a:spcBef>
              <a:spcAft>
                <a:spcPct val="0"/>
              </a:spcAft>
              <a:defRPr sz="4600" b="1">
                <a:solidFill>
                  <a:schemeClr val="tx1"/>
                </a:solidFill>
                <a:latin typeface="Calibri" charset="0"/>
                <a:ea typeface="MS PGothic" panose="020B0600070205080204" pitchFamily="34" charset="-128"/>
                <a:cs typeface="ＭＳ Ｐゴシック" charset="0"/>
              </a:defRPr>
            </a:lvl5pPr>
            <a:lvl6pPr marL="521437"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6pPr>
            <a:lvl7pPr marL="1042873"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7pPr>
            <a:lvl8pPr marL="1564310"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8pPr>
            <a:lvl9pPr marL="2085746" algn="r" rtl="0" eaLnBrk="1" fontAlgn="base" hangingPunct="1">
              <a:spcBef>
                <a:spcPct val="0"/>
              </a:spcBef>
              <a:spcAft>
                <a:spcPct val="0"/>
              </a:spcAft>
              <a:defRPr sz="4600" b="1">
                <a:solidFill>
                  <a:schemeClr val="tx1"/>
                </a:solidFill>
                <a:latin typeface="Calibri" charset="0"/>
                <a:ea typeface="ＭＳ Ｐゴシック" charset="0"/>
                <a:cs typeface="ＭＳ Ｐゴシック" charset="0"/>
              </a:defRPr>
            </a:lvl9pPr>
          </a:lstStyle>
          <a:p>
            <a:pPr defTabSz="914400"/>
            <a:r>
              <a:rPr lang="en-US" sz="3000" dirty="0">
                <a:solidFill>
                  <a:schemeClr val="accent1"/>
                </a:solidFill>
                <a:latin typeface="Open Sans"/>
              </a:rPr>
              <a:t>Applications of Propositional Logic</a:t>
            </a:r>
          </a:p>
        </p:txBody>
      </p:sp>
      <p:pic>
        <p:nvPicPr>
          <p:cNvPr id="7" name="Picture 6">
            <a:extLst>
              <a:ext uri="{FF2B5EF4-FFF2-40B4-BE49-F238E27FC236}">
                <a16:creationId xmlns:a16="http://schemas.microsoft.com/office/drawing/2014/main" id="{311278D6-03DE-4D1D-9232-88478F4EE8FB}"/>
              </a:ext>
            </a:extLst>
          </p:cNvPr>
          <p:cNvPicPr>
            <a:picLocks noChangeAspect="1"/>
          </p:cNvPicPr>
          <p:nvPr/>
        </p:nvPicPr>
        <p:blipFill>
          <a:blip r:embed="rId2"/>
          <a:stretch>
            <a:fillRect/>
          </a:stretch>
        </p:blipFill>
        <p:spPr>
          <a:xfrm>
            <a:off x="1562793" y="5366561"/>
            <a:ext cx="8811491" cy="1549627"/>
          </a:xfrm>
          <a:prstGeom prst="rect">
            <a:avLst/>
          </a:prstGeom>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994436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6692-8A1F-49B4-A440-5D8A7CCA04DF}"/>
              </a:ext>
            </a:extLst>
          </p:cNvPr>
          <p:cNvSpPr>
            <a:spLocks noGrp="1"/>
          </p:cNvSpPr>
          <p:nvPr>
            <p:ph type="title"/>
          </p:nvPr>
        </p:nvSpPr>
        <p:spPr/>
        <p:txBody>
          <a:bodyPr/>
          <a:lstStyle/>
          <a:p>
            <a:r>
              <a:rPr lang="en-US" sz="3000" dirty="0">
                <a:solidFill>
                  <a:schemeClr val="accent1"/>
                </a:solidFill>
                <a:latin typeface="Open Sans"/>
              </a:rPr>
              <a:t>Logic Circuits</a:t>
            </a:r>
            <a:br>
              <a:rPr lang="en-US" sz="3000" dirty="0">
                <a:solidFill>
                  <a:schemeClr val="accent1"/>
                </a:solidFill>
                <a:latin typeface="Open Sans"/>
              </a:rPr>
            </a:br>
            <a:endParaRPr lang="en-US" sz="3000" dirty="0">
              <a:solidFill>
                <a:schemeClr val="accent1"/>
              </a:solidFill>
              <a:latin typeface="Open Sans"/>
            </a:endParaRPr>
          </a:p>
        </p:txBody>
      </p:sp>
      <p:sp>
        <p:nvSpPr>
          <p:cNvPr id="3" name="Content Placeholder 2">
            <a:extLst>
              <a:ext uri="{FF2B5EF4-FFF2-40B4-BE49-F238E27FC236}">
                <a16:creationId xmlns:a16="http://schemas.microsoft.com/office/drawing/2014/main" id="{5CEEEE47-B0E8-4681-B973-AA8C46E16F88}"/>
              </a:ext>
            </a:extLst>
          </p:cNvPr>
          <p:cNvSpPr>
            <a:spLocks noGrp="1"/>
          </p:cNvSpPr>
          <p:nvPr>
            <p:ph idx="1"/>
          </p:nvPr>
        </p:nvSpPr>
        <p:spPr>
          <a:xfrm>
            <a:off x="1363286" y="2394064"/>
            <a:ext cx="9147551" cy="4497273"/>
          </a:xfrm>
        </p:spPr>
        <p:txBody>
          <a:bodyPr/>
          <a:lstStyle/>
          <a:p>
            <a:pPr>
              <a:buFont typeface="Wingdings" panose="05000000000000000000" pitchFamily="2" charset="2"/>
              <a:buChar char="Ø"/>
            </a:pPr>
            <a:r>
              <a:rPr lang="en-US" sz="2000" dirty="0">
                <a:latin typeface="Open Sans"/>
              </a:rPr>
              <a:t>Combinations of these three basic gates called </a:t>
            </a:r>
            <a:r>
              <a:rPr lang="en-US" sz="2000" b="1" dirty="0">
                <a:latin typeface="Open Sans"/>
              </a:rPr>
              <a:t>A combinatorial circuit.</a:t>
            </a:r>
          </a:p>
          <a:p>
            <a:pPr marL="0" indent="0">
              <a:buNone/>
            </a:pPr>
            <a:r>
              <a:rPr lang="en-US" sz="2000" b="1" dirty="0">
                <a:latin typeface="Open Sans"/>
              </a:rPr>
              <a:t>      </a:t>
            </a:r>
          </a:p>
          <a:p>
            <a:pPr marL="0" indent="0">
              <a:buNone/>
            </a:pPr>
            <a:r>
              <a:rPr lang="en-US" sz="2000" b="1" dirty="0">
                <a:latin typeface="Open Sans"/>
              </a:rPr>
              <a:t>      </a:t>
            </a:r>
            <a:r>
              <a:rPr lang="en-US" sz="2000" dirty="0">
                <a:latin typeface="Open Sans"/>
              </a:rPr>
              <a:t>Example 1 :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 ￢</a:t>
            </a:r>
            <a:r>
              <a:rPr lang="en-US" sz="2000" i="1" dirty="0">
                <a:latin typeface="Open Sans"/>
              </a:rPr>
              <a:t>r</a:t>
            </a:r>
            <a:endParaRPr lang="en-US" sz="2000" dirty="0">
              <a:latin typeface="Open Sans"/>
            </a:endParaRPr>
          </a:p>
          <a:p>
            <a:pPr>
              <a:buFont typeface="Wingdings" panose="05000000000000000000" pitchFamily="2" charset="2"/>
              <a:buChar char="Ø"/>
            </a:pPr>
            <a:endParaRPr lang="en-US" sz="2000" dirty="0">
              <a:latin typeface="Open Sans"/>
            </a:endParaRPr>
          </a:p>
        </p:txBody>
      </p:sp>
      <p:pic>
        <p:nvPicPr>
          <p:cNvPr id="4" name="Picture 3">
            <a:extLst>
              <a:ext uri="{FF2B5EF4-FFF2-40B4-BE49-F238E27FC236}">
                <a16:creationId xmlns:a16="http://schemas.microsoft.com/office/drawing/2014/main" id="{409C559C-8CE6-42C1-B640-FC11AFB74C9B}"/>
              </a:ext>
            </a:extLst>
          </p:cNvPr>
          <p:cNvPicPr>
            <a:picLocks noChangeAspect="1"/>
          </p:cNvPicPr>
          <p:nvPr/>
        </p:nvPicPr>
        <p:blipFill>
          <a:blip r:embed="rId2"/>
          <a:stretch>
            <a:fillRect/>
          </a:stretch>
        </p:blipFill>
        <p:spPr>
          <a:xfrm>
            <a:off x="1910431" y="3700417"/>
            <a:ext cx="8053259" cy="2317998"/>
          </a:xfrm>
          <a:prstGeom prst="rect">
            <a:avLst/>
          </a:prstGeom>
        </p:spPr>
      </p:pic>
    </p:spTree>
    <p:extLst>
      <p:ext uri="{BB962C8B-B14F-4D97-AF65-F5344CB8AC3E}">
        <p14:creationId xmlns:p14="http://schemas.microsoft.com/office/powerpoint/2010/main" val="1858537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p:txBody>
          <a:bodyPr/>
          <a:lstStyle/>
          <a:p>
            <a:r>
              <a:rPr lang="en-US" sz="3000" dirty="0">
                <a:solidFill>
                  <a:schemeClr val="accent1"/>
                </a:solidFill>
                <a:latin typeface="Open Sans"/>
              </a:rPr>
              <a:t>A combinatorial circuit.</a:t>
            </a:r>
            <a:br>
              <a:rPr lang="en-US" sz="3000" dirty="0">
                <a:solidFill>
                  <a:schemeClr val="accent1"/>
                </a:solidFill>
                <a:latin typeface="Open Sans"/>
              </a:rPr>
            </a:br>
            <a:endParaRPr lang="en-US" sz="3000" dirty="0">
              <a:solidFill>
                <a:schemeClr val="accent1"/>
              </a:solidFill>
            </a:endParaRPr>
          </a:p>
        </p:txBody>
      </p:sp>
      <p:sp>
        <p:nvSpPr>
          <p:cNvPr id="3" name="Content Placeholder 2">
            <a:extLst>
              <a:ext uri="{FF2B5EF4-FFF2-40B4-BE49-F238E27FC236}">
                <a16:creationId xmlns:a16="http://schemas.microsoft.com/office/drawing/2014/main" id="{71C13707-B0A9-43B8-B9C8-4881AD915D24}"/>
              </a:ext>
            </a:extLst>
          </p:cNvPr>
          <p:cNvSpPr>
            <a:spLocks noGrp="1"/>
          </p:cNvSpPr>
          <p:nvPr>
            <p:ph idx="1"/>
          </p:nvPr>
        </p:nvSpPr>
        <p:spPr>
          <a:xfrm>
            <a:off x="1357560" y="2277687"/>
            <a:ext cx="9153278" cy="4445375"/>
          </a:xfrm>
        </p:spPr>
        <p:txBody>
          <a:bodyPr/>
          <a:lstStyle/>
          <a:p>
            <a:pPr marL="0" indent="0">
              <a:buNone/>
            </a:pPr>
            <a:r>
              <a:rPr lang="en-US" sz="2000" b="1" dirty="0"/>
              <a:t>Example 2 :</a:t>
            </a:r>
          </a:p>
          <a:p>
            <a:pPr marL="0" indent="0">
              <a:buNone/>
            </a:pPr>
            <a:r>
              <a:rPr lang="en-US" sz="2000" dirty="0">
                <a:solidFill>
                  <a:schemeClr val="accent1"/>
                </a:solidFill>
              </a:rPr>
              <a:t>(</a:t>
            </a:r>
            <a:r>
              <a:rPr lang="en-US" sz="2000" i="1" dirty="0">
                <a:solidFill>
                  <a:schemeClr val="accent1"/>
                </a:solidFill>
              </a:rPr>
              <a:t>p</a:t>
            </a:r>
            <a:r>
              <a:rPr lang="en-US" sz="2000" dirty="0">
                <a:solidFill>
                  <a:schemeClr val="accent1"/>
                </a:solidFill>
              </a:rPr>
              <a:t>∨￢</a:t>
            </a:r>
            <a:r>
              <a:rPr lang="en-US" sz="2000" i="1" dirty="0">
                <a:solidFill>
                  <a:schemeClr val="accent1"/>
                </a:solidFill>
              </a:rPr>
              <a:t>r</a:t>
            </a:r>
            <a:r>
              <a:rPr lang="en-US" sz="2000" dirty="0">
                <a:solidFill>
                  <a:schemeClr val="accent1"/>
                </a:solidFill>
              </a:rPr>
              <a:t>) ∧ (￢</a:t>
            </a:r>
            <a:r>
              <a:rPr lang="en-US" sz="2000" i="1" dirty="0">
                <a:solidFill>
                  <a:schemeClr val="accent1"/>
                </a:solidFill>
              </a:rPr>
              <a:t>p </a:t>
            </a:r>
            <a:r>
              <a:rPr lang="en-US" sz="2000" dirty="0">
                <a:solidFill>
                  <a:schemeClr val="accent1"/>
                </a:solidFill>
              </a:rPr>
              <a:t>∨ (</a:t>
            </a:r>
            <a:r>
              <a:rPr lang="en-US" sz="2000" i="1" dirty="0">
                <a:solidFill>
                  <a:schemeClr val="accent1"/>
                </a:solidFill>
              </a:rPr>
              <a:t>q</a:t>
            </a:r>
            <a:r>
              <a:rPr lang="en-US" sz="2000" dirty="0">
                <a:solidFill>
                  <a:schemeClr val="accent1"/>
                </a:solidFill>
              </a:rPr>
              <a:t>∨￢</a:t>
            </a:r>
            <a:r>
              <a:rPr lang="en-US" sz="2000" i="1" dirty="0">
                <a:solidFill>
                  <a:schemeClr val="accent1"/>
                </a:solidFill>
              </a:rPr>
              <a:t>r</a:t>
            </a:r>
            <a:r>
              <a:rPr lang="en-US" sz="2000" dirty="0">
                <a:solidFill>
                  <a:schemeClr val="accent1"/>
                </a:solidFill>
              </a:rPr>
              <a:t>))</a:t>
            </a:r>
          </a:p>
        </p:txBody>
      </p:sp>
      <p:pic>
        <p:nvPicPr>
          <p:cNvPr id="4" name="Picture 3">
            <a:extLst>
              <a:ext uri="{FF2B5EF4-FFF2-40B4-BE49-F238E27FC236}">
                <a16:creationId xmlns:a16="http://schemas.microsoft.com/office/drawing/2014/main" id="{424B22D3-28AC-428A-9875-F77828BBADD9}"/>
              </a:ext>
            </a:extLst>
          </p:cNvPr>
          <p:cNvPicPr>
            <a:picLocks noChangeAspect="1"/>
          </p:cNvPicPr>
          <p:nvPr/>
        </p:nvPicPr>
        <p:blipFill>
          <a:blip r:embed="rId2"/>
          <a:stretch>
            <a:fillRect/>
          </a:stretch>
        </p:blipFill>
        <p:spPr>
          <a:xfrm>
            <a:off x="1357560" y="3463520"/>
            <a:ext cx="9153278" cy="3109913"/>
          </a:xfrm>
          <a:prstGeom prst="rect">
            <a:avLst/>
          </a:prstGeom>
        </p:spPr>
      </p:pic>
    </p:spTree>
    <p:extLst>
      <p:ext uri="{BB962C8B-B14F-4D97-AF65-F5344CB8AC3E}">
        <p14:creationId xmlns:p14="http://schemas.microsoft.com/office/powerpoint/2010/main" val="1134627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769630"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sz="4000" b="1" dirty="0">
                <a:solidFill>
                  <a:schemeClr val="bg1"/>
                </a:solidFill>
                <a:latin typeface="Open Sans"/>
              </a:rPr>
              <a:t>Boolean Algebra</a:t>
            </a:r>
            <a:endParaRPr lang="en-US" altLang="en-US" sz="4000" b="1" dirty="0">
              <a:solidFill>
                <a:schemeClr val="bg1"/>
              </a:solidFill>
              <a:latin typeface="Open Sans"/>
            </a:endParaRPr>
          </a:p>
        </p:txBody>
      </p:sp>
    </p:spTree>
    <p:extLst>
      <p:ext uri="{BB962C8B-B14F-4D97-AF65-F5344CB8AC3E}">
        <p14:creationId xmlns:p14="http://schemas.microsoft.com/office/powerpoint/2010/main" val="215500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a:xfrm>
            <a:off x="2112859" y="530284"/>
            <a:ext cx="8260933" cy="1260475"/>
          </a:xfrm>
        </p:spPr>
        <p:txBody>
          <a:bodyPr/>
          <a:lstStyle/>
          <a:p>
            <a:pPr algn="r"/>
            <a:r>
              <a:rPr lang="en-US" sz="3000" dirty="0">
                <a:solidFill>
                  <a:schemeClr val="accent1"/>
                </a:solidFill>
                <a:latin typeface="Open Sans"/>
              </a:rPr>
              <a:t>Boolean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C13707-B0A9-43B8-B9C8-4881AD915D24}"/>
                  </a:ext>
                </a:extLst>
              </p:cNvPr>
              <p:cNvSpPr>
                <a:spLocks noGrp="1"/>
              </p:cNvSpPr>
              <p:nvPr>
                <p:ph idx="1"/>
              </p:nvPr>
            </p:nvSpPr>
            <p:spPr>
              <a:xfrm>
                <a:off x="1357560" y="2277687"/>
                <a:ext cx="9153278" cy="4445375"/>
              </a:xfrm>
            </p:spPr>
            <p:txBody>
              <a:bodyPr/>
              <a:lstStyle/>
              <a:p>
                <a:pPr marL="0" indent="0">
                  <a:buNone/>
                </a:pPr>
                <a:r>
                  <a:rPr lang="en-US" sz="2200" b="1" dirty="0">
                    <a:solidFill>
                      <a:schemeClr val="accent1"/>
                    </a:solidFill>
                    <a:latin typeface="Open Sans"/>
                  </a:rPr>
                  <a:t>Example </a:t>
                </a:r>
              </a:p>
              <a:p>
                <a:pPr marL="0" indent="0">
                  <a:buNone/>
                </a:pPr>
                <a:r>
                  <a:rPr lang="en-US" sz="2000" dirty="0">
                    <a:latin typeface="Open Sans"/>
                  </a:rPr>
                  <a:t>The values of the Boolean function represented by </a:t>
                </a:r>
                <a:r>
                  <a:rPr lang="en-US" sz="2000" i="1" dirty="0">
                    <a:latin typeface="Open Sans"/>
                  </a:rPr>
                  <a:t>F</a:t>
                </a:r>
                <a:r>
                  <a:rPr lang="en-US" sz="2000" dirty="0">
                    <a:latin typeface="Open Sans"/>
                  </a:rPr>
                  <a:t>(</a:t>
                </a:r>
                <a:r>
                  <a:rPr lang="en-US" sz="2000" i="1" dirty="0">
                    <a:latin typeface="Open Sans"/>
                  </a:rPr>
                  <a:t>x, y, z</a:t>
                </a:r>
                <a:r>
                  <a:rPr lang="en-US" sz="2000" dirty="0">
                    <a:latin typeface="Open Sans"/>
                  </a:rPr>
                  <a:t>) = </a:t>
                </a:r>
                <a:r>
                  <a:rPr lang="en-US" sz="2000" i="1" dirty="0" err="1">
                    <a:latin typeface="Open Sans"/>
                  </a:rPr>
                  <a:t>xy</a:t>
                </a:r>
                <a:r>
                  <a:rPr lang="en-US" sz="2000" i="1" dirty="0">
                    <a:latin typeface="Open Sans"/>
                  </a:rPr>
                  <a:t> </a:t>
                </a:r>
                <a:r>
                  <a:rPr lang="en-US" sz="2000" dirty="0">
                    <a:latin typeface="Open Sans"/>
                  </a:rPr>
                  <a:t>+</a:t>
                </a:r>
                <a14:m>
                  <m:oMath xmlns:m="http://schemas.openxmlformats.org/officeDocument/2006/math">
                    <m:acc>
                      <m:accPr>
                        <m:chr m:val="̅"/>
                        <m:ctrlPr>
                          <a:rPr lang="en-US" sz="2000" i="1" smtClean="0">
                            <a:latin typeface="Cambria Math" panose="02040503050406030204" pitchFamily="18" charset="0"/>
                          </a:rPr>
                        </m:ctrlPr>
                      </m:accPr>
                      <m:e>
                        <m:r>
                          <m:rPr>
                            <m:nor/>
                          </m:rPr>
                          <a:rPr lang="en-US" sz="2000" b="0" i="0" smtClean="0">
                            <a:latin typeface="Cambria Math" panose="02040503050406030204" pitchFamily="18" charset="0"/>
                          </a:rPr>
                          <m:t>z</m:t>
                        </m:r>
                      </m:e>
                    </m:acc>
                  </m:oMath>
                </a14:m>
                <a:endParaRPr lang="en-US" sz="2000" b="1" dirty="0">
                  <a:latin typeface="Open Sans"/>
                </a:endParaRPr>
              </a:p>
              <a:p>
                <a:pPr marL="0" indent="0">
                  <a:buNone/>
                </a:pPr>
                <a:endParaRPr lang="en-US" sz="2000" dirty="0">
                  <a:solidFill>
                    <a:schemeClr val="accent1"/>
                  </a:solidFill>
                  <a:latin typeface="Open Sans"/>
                </a:endParaRPr>
              </a:p>
            </p:txBody>
          </p:sp>
        </mc:Choice>
        <mc:Fallback xmlns="">
          <p:sp>
            <p:nvSpPr>
              <p:cNvPr id="3" name="Content Placeholder 2">
                <a:extLst>
                  <a:ext uri="{FF2B5EF4-FFF2-40B4-BE49-F238E27FC236}">
                    <a16:creationId xmlns:a16="http://schemas.microsoft.com/office/drawing/2014/main" id="{71C13707-B0A9-43B8-B9C8-4881AD915D24}"/>
                  </a:ext>
                </a:extLst>
              </p:cNvPr>
              <p:cNvSpPr>
                <a:spLocks noGrp="1" noRot="1" noChangeAspect="1" noMove="1" noResize="1" noEditPoints="1" noAdjustHandles="1" noChangeArrowheads="1" noChangeShapeType="1" noTextEdit="1"/>
              </p:cNvSpPr>
              <p:nvPr>
                <p:ph idx="1"/>
              </p:nvPr>
            </p:nvSpPr>
            <p:spPr>
              <a:xfrm>
                <a:off x="1357560" y="2277687"/>
                <a:ext cx="9153278" cy="4445375"/>
              </a:xfrm>
              <a:blipFill>
                <a:blip r:embed="rId2"/>
                <a:stretch>
                  <a:fillRect l="-733" t="-6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8F5E36-F9B7-4192-A368-19BB8739F77D}"/>
              </a:ext>
            </a:extLst>
          </p:cNvPr>
          <p:cNvPicPr>
            <a:picLocks noChangeAspect="1"/>
          </p:cNvPicPr>
          <p:nvPr/>
        </p:nvPicPr>
        <p:blipFill>
          <a:blip r:embed="rId3"/>
          <a:stretch>
            <a:fillRect/>
          </a:stretch>
        </p:blipFill>
        <p:spPr>
          <a:xfrm>
            <a:off x="2112859" y="3406135"/>
            <a:ext cx="6715257" cy="3626431"/>
          </a:xfrm>
          <a:prstGeom prst="rect">
            <a:avLst/>
          </a:prstGeom>
        </p:spPr>
      </p:pic>
    </p:spTree>
    <p:extLst>
      <p:ext uri="{BB962C8B-B14F-4D97-AF65-F5344CB8AC3E}">
        <p14:creationId xmlns:p14="http://schemas.microsoft.com/office/powerpoint/2010/main" val="408865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6">
            <a:extLst>
              <a:ext uri="{FF2B5EF4-FFF2-40B4-BE49-F238E27FC236}">
                <a16:creationId xmlns:a16="http://schemas.microsoft.com/office/drawing/2014/main" id="{3A009457-471A-4DC1-ADE4-F1B15D1A6934}"/>
              </a:ext>
            </a:extLst>
          </p:cNvPr>
          <p:cNvSpPr txBox="1">
            <a:spLocks/>
          </p:cNvSpPr>
          <p:nvPr/>
        </p:nvSpPr>
        <p:spPr bwMode="auto">
          <a:xfrm>
            <a:off x="3854450" y="2405063"/>
            <a:ext cx="63373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p>
            <a:pPr>
              <a:spcBef>
                <a:spcPts val="800"/>
              </a:spcBef>
            </a:pPr>
            <a:r>
              <a:rPr lang="en-US" altLang="en-US" sz="2000" b="1">
                <a:latin typeface="Open Sans" pitchFamily="-84" charset="0"/>
              </a:rPr>
              <a:t>Consider the following sentences :</a:t>
            </a:r>
          </a:p>
          <a:p>
            <a:pPr algn="just">
              <a:spcBef>
                <a:spcPts val="800"/>
              </a:spcBef>
            </a:pPr>
            <a:r>
              <a:rPr lang="en-US" altLang="en-US" sz="2000">
                <a:latin typeface="Open Sans" pitchFamily="-84" charset="0"/>
              </a:rPr>
              <a:t> 1. What time is it?                     </a:t>
            </a:r>
          </a:p>
          <a:p>
            <a:pPr algn="just">
              <a:spcBef>
                <a:spcPts val="800"/>
              </a:spcBef>
            </a:pPr>
            <a:r>
              <a:rPr lang="en-US" altLang="en-US" sz="2000">
                <a:solidFill>
                  <a:srgbClr val="FF0000"/>
                </a:solidFill>
                <a:latin typeface="Open Sans" pitchFamily="-84" charset="0"/>
              </a:rPr>
              <a:t>     (</a:t>
            </a:r>
            <a:r>
              <a:rPr lang="en-US" altLang="en-US">
                <a:solidFill>
                  <a:srgbClr val="FF0000"/>
                </a:solidFill>
              </a:rPr>
              <a:t>not propositions , not declarative sentences)</a:t>
            </a:r>
            <a:endParaRPr lang="en-US" altLang="en-US" sz="2000">
              <a:solidFill>
                <a:srgbClr val="FF0000"/>
              </a:solidFill>
              <a:latin typeface="Open Sans" pitchFamily="-84" charset="0"/>
            </a:endParaRPr>
          </a:p>
          <a:p>
            <a:pPr>
              <a:spcBef>
                <a:spcPts val="800"/>
              </a:spcBef>
            </a:pPr>
            <a:r>
              <a:rPr lang="en-US" altLang="en-US" sz="2000">
                <a:latin typeface="Open Sans" pitchFamily="-84" charset="0"/>
              </a:rPr>
              <a:t> 2. Read this carefully.                   </a:t>
            </a:r>
          </a:p>
          <a:p>
            <a:pPr>
              <a:spcBef>
                <a:spcPts val="800"/>
              </a:spcBef>
            </a:pPr>
            <a:r>
              <a:rPr lang="en-US" altLang="en-US" sz="2000">
                <a:latin typeface="Open Sans" pitchFamily="-84" charset="0"/>
              </a:rPr>
              <a:t>    </a:t>
            </a:r>
            <a:r>
              <a:rPr lang="en-US" altLang="en-US" sz="1800">
                <a:solidFill>
                  <a:srgbClr val="FF0000"/>
                </a:solidFill>
                <a:latin typeface="Open Sans" pitchFamily="-84" charset="0"/>
              </a:rPr>
              <a:t>(</a:t>
            </a:r>
            <a:r>
              <a:rPr lang="en-US" altLang="en-US" sz="2000">
                <a:solidFill>
                  <a:srgbClr val="FF0000"/>
                </a:solidFill>
              </a:rPr>
              <a:t>not propositions, not declarative sentences)</a:t>
            </a:r>
            <a:endParaRPr lang="en-US" altLang="en-US" sz="2000">
              <a:latin typeface="Open Sans" pitchFamily="-84" charset="0"/>
            </a:endParaRPr>
          </a:p>
          <a:p>
            <a:pPr>
              <a:spcBef>
                <a:spcPts val="800"/>
              </a:spcBef>
            </a:pPr>
            <a:r>
              <a:rPr lang="en-US" altLang="en-US" sz="2000">
                <a:latin typeface="Open Sans" pitchFamily="-84" charset="0"/>
              </a:rPr>
              <a:t> 3. </a:t>
            </a:r>
            <a:r>
              <a:rPr lang="en-US" altLang="en-US" sz="2000" i="1">
                <a:latin typeface="Open Sans" pitchFamily="-84" charset="0"/>
              </a:rPr>
              <a:t>x </a:t>
            </a:r>
            <a:r>
              <a:rPr lang="en-US" altLang="en-US" sz="2000">
                <a:latin typeface="Open Sans" pitchFamily="-84" charset="0"/>
              </a:rPr>
              <a:t>+ 1 = 2.                                     </a:t>
            </a:r>
          </a:p>
          <a:p>
            <a:pPr>
              <a:spcBef>
                <a:spcPts val="800"/>
              </a:spcBef>
            </a:pPr>
            <a:r>
              <a:rPr lang="en-US" altLang="en-US" sz="2000">
                <a:solidFill>
                  <a:srgbClr val="FF0000"/>
                </a:solidFill>
                <a:latin typeface="Open Sans" pitchFamily="-84" charset="0"/>
              </a:rPr>
              <a:t>    (</a:t>
            </a:r>
            <a:r>
              <a:rPr lang="en-US" altLang="en-US">
                <a:solidFill>
                  <a:srgbClr val="FF0000"/>
                </a:solidFill>
              </a:rPr>
              <a:t>not propositions - neither true nor false)</a:t>
            </a:r>
            <a:endParaRPr lang="en-US" altLang="en-US" sz="2000">
              <a:solidFill>
                <a:srgbClr val="FF0000"/>
              </a:solidFill>
              <a:latin typeface="Open Sans" pitchFamily="-84" charset="0"/>
            </a:endParaRPr>
          </a:p>
          <a:p>
            <a:pPr>
              <a:spcBef>
                <a:spcPts val="800"/>
              </a:spcBef>
            </a:pPr>
            <a:r>
              <a:rPr lang="en-US" altLang="en-US" sz="2000">
                <a:latin typeface="Open Sans" pitchFamily="-84" charset="0"/>
              </a:rPr>
              <a:t> 4. </a:t>
            </a:r>
            <a:r>
              <a:rPr lang="en-US" altLang="en-US" sz="2000" i="1">
                <a:latin typeface="Open Sans" pitchFamily="-84" charset="0"/>
              </a:rPr>
              <a:t>x </a:t>
            </a:r>
            <a:r>
              <a:rPr lang="en-US" altLang="en-US" sz="2000">
                <a:latin typeface="Open Sans" pitchFamily="-84" charset="0"/>
              </a:rPr>
              <a:t>+ </a:t>
            </a:r>
            <a:r>
              <a:rPr lang="en-US" altLang="en-US" sz="2000" i="1">
                <a:latin typeface="Open Sans" pitchFamily="-84" charset="0"/>
              </a:rPr>
              <a:t>y </a:t>
            </a:r>
            <a:r>
              <a:rPr lang="en-US" altLang="en-US" sz="2000">
                <a:latin typeface="Open Sans" pitchFamily="-84" charset="0"/>
              </a:rPr>
              <a:t>= </a:t>
            </a:r>
            <a:r>
              <a:rPr lang="en-US" altLang="en-US" sz="2000" i="1">
                <a:latin typeface="Open Sans" pitchFamily="-84" charset="0"/>
              </a:rPr>
              <a:t>z</a:t>
            </a:r>
            <a:r>
              <a:rPr lang="en-US" altLang="en-US" sz="2000">
                <a:latin typeface="Open Sans" pitchFamily="-84" charset="0"/>
              </a:rPr>
              <a:t>.                                        </a:t>
            </a:r>
          </a:p>
          <a:p>
            <a:pPr>
              <a:spcBef>
                <a:spcPts val="800"/>
              </a:spcBef>
            </a:pPr>
            <a:r>
              <a:rPr lang="en-US" altLang="en-US" sz="2000">
                <a:latin typeface="Open Sans" pitchFamily="-84" charset="0"/>
              </a:rPr>
              <a:t>    </a:t>
            </a:r>
            <a:r>
              <a:rPr lang="en-US" altLang="en-US" sz="1800">
                <a:solidFill>
                  <a:srgbClr val="FF0000"/>
                </a:solidFill>
                <a:latin typeface="Open Sans" pitchFamily="-84" charset="0"/>
              </a:rPr>
              <a:t>(</a:t>
            </a:r>
            <a:r>
              <a:rPr lang="en-US" altLang="en-US" sz="2000">
                <a:solidFill>
                  <a:srgbClr val="FF0000"/>
                </a:solidFill>
              </a:rPr>
              <a:t>not propositions - neither true nor false)</a:t>
            </a:r>
            <a:endParaRPr lang="en-US" altLang="en-US" sz="1800">
              <a:solidFill>
                <a:srgbClr val="FF0000"/>
              </a:solidFill>
              <a:latin typeface="Open Sans" pitchFamily="-84" charset="0"/>
            </a:endParaRPr>
          </a:p>
          <a:p>
            <a:pPr>
              <a:spcBef>
                <a:spcPts val="800"/>
              </a:spcBef>
            </a:pPr>
            <a:endParaRPr lang="en-GB" altLang="en-US" sz="2000" baseline="30000">
              <a:latin typeface="Open Sans" pitchFamily="-84" charset="0"/>
            </a:endParaRPr>
          </a:p>
        </p:txBody>
      </p:sp>
      <p:sp>
        <p:nvSpPr>
          <p:cNvPr id="11267" name="Title 6">
            <a:extLst>
              <a:ext uri="{FF2B5EF4-FFF2-40B4-BE49-F238E27FC236}">
                <a16:creationId xmlns:a16="http://schemas.microsoft.com/office/drawing/2014/main" id="{6DC6DE79-CAF7-4840-B20C-378E42BDC218}"/>
              </a:ext>
            </a:extLst>
          </p:cNvPr>
          <p:cNvSpPr txBox="1">
            <a:spLocks/>
          </p:cNvSpPr>
          <p:nvPr/>
        </p:nvSpPr>
        <p:spPr bwMode="auto">
          <a:xfrm>
            <a:off x="3854450" y="1270000"/>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a:solidFill>
                  <a:schemeClr val="accent1"/>
                </a:solidFill>
                <a:latin typeface="Open Sans" pitchFamily="-84" charset="0"/>
              </a:rPr>
              <a:t>Propositions</a:t>
            </a:r>
            <a:br>
              <a:rPr lang="en-US" altLang="en-US" sz="3000" b="1">
                <a:solidFill>
                  <a:schemeClr val="accent1"/>
                </a:solidFill>
                <a:latin typeface="Open Sans" pitchFamily="-84" charset="0"/>
              </a:rPr>
            </a:br>
            <a:br>
              <a:rPr lang="en-US" altLang="en-US" sz="2200" b="1">
                <a:solidFill>
                  <a:schemeClr val="accent1"/>
                </a:solidFill>
                <a:latin typeface="Open Sans" pitchFamily="-84" charset="0"/>
              </a:rPr>
            </a:br>
            <a:endParaRPr lang="en-US" altLang="en-US" sz="2200" b="1">
              <a:solidFill>
                <a:schemeClr val="accent1"/>
              </a:solidFill>
              <a:latin typeface="Open Sans" pitchFamily="-84" charset="0"/>
            </a:endParaRPr>
          </a:p>
        </p:txBody>
      </p:sp>
      <p:pic>
        <p:nvPicPr>
          <p:cNvPr id="11268" name="3D Model 1" descr="Droid">
            <a:extLst>
              <a:ext uri="{FF2B5EF4-FFF2-40B4-BE49-F238E27FC236}">
                <a16:creationId xmlns:a16="http://schemas.microsoft.com/office/drawing/2014/main" id="{5EE169D1-99AB-4358-BB11-2B914323F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8" y="2408238"/>
            <a:ext cx="1970087" cy="29067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3C3-AA53-4862-A459-81D8FCA700A0}"/>
              </a:ext>
            </a:extLst>
          </p:cNvPr>
          <p:cNvSpPr>
            <a:spLocks noGrp="1"/>
          </p:cNvSpPr>
          <p:nvPr>
            <p:ph type="title"/>
          </p:nvPr>
        </p:nvSpPr>
        <p:spPr>
          <a:xfrm>
            <a:off x="3474720" y="829540"/>
            <a:ext cx="6936365" cy="1260475"/>
          </a:xfrm>
        </p:spPr>
        <p:txBody>
          <a:bodyPr/>
          <a:lstStyle/>
          <a:p>
            <a:pPr algn="r"/>
            <a:r>
              <a:rPr lang="en-US" sz="3000" dirty="0">
                <a:solidFill>
                  <a:schemeClr val="accent1"/>
                </a:solidFill>
                <a:latin typeface="Open Sans"/>
              </a:rPr>
              <a:t>Identities of Boolean Algebra</a:t>
            </a:r>
          </a:p>
        </p:txBody>
      </p:sp>
      <p:pic>
        <p:nvPicPr>
          <p:cNvPr id="9" name="Picture 8">
            <a:extLst>
              <a:ext uri="{FF2B5EF4-FFF2-40B4-BE49-F238E27FC236}">
                <a16:creationId xmlns:a16="http://schemas.microsoft.com/office/drawing/2014/main" id="{FBB6F6BE-1A96-4616-8437-3C876A80CEF3}"/>
              </a:ext>
            </a:extLst>
          </p:cNvPr>
          <p:cNvPicPr>
            <a:picLocks noChangeAspect="1"/>
          </p:cNvPicPr>
          <p:nvPr/>
        </p:nvPicPr>
        <p:blipFill>
          <a:blip r:embed="rId2"/>
          <a:stretch>
            <a:fillRect/>
          </a:stretch>
        </p:blipFill>
        <p:spPr>
          <a:xfrm>
            <a:off x="1024923" y="2371320"/>
            <a:ext cx="4976171" cy="4777626"/>
          </a:xfrm>
          <a:prstGeom prst="rect">
            <a:avLst/>
          </a:prstGeom>
        </p:spPr>
      </p:pic>
      <p:pic>
        <p:nvPicPr>
          <p:cNvPr id="10" name="Picture 9">
            <a:extLst>
              <a:ext uri="{FF2B5EF4-FFF2-40B4-BE49-F238E27FC236}">
                <a16:creationId xmlns:a16="http://schemas.microsoft.com/office/drawing/2014/main" id="{4BE7B7A5-4E1F-49F1-A33F-8538A1AFFDB6}"/>
              </a:ext>
            </a:extLst>
          </p:cNvPr>
          <p:cNvPicPr>
            <a:picLocks noChangeAspect="1"/>
          </p:cNvPicPr>
          <p:nvPr/>
        </p:nvPicPr>
        <p:blipFill>
          <a:blip r:embed="rId3"/>
          <a:stretch>
            <a:fillRect/>
          </a:stretch>
        </p:blipFill>
        <p:spPr>
          <a:xfrm>
            <a:off x="6001094" y="3075709"/>
            <a:ext cx="4603652" cy="3952151"/>
          </a:xfrm>
          <a:prstGeom prst="rect">
            <a:avLst/>
          </a:prstGeom>
        </p:spPr>
      </p:pic>
      <p:pic>
        <p:nvPicPr>
          <p:cNvPr id="11" name="Picture 10">
            <a:extLst>
              <a:ext uri="{FF2B5EF4-FFF2-40B4-BE49-F238E27FC236}">
                <a16:creationId xmlns:a16="http://schemas.microsoft.com/office/drawing/2014/main" id="{0C4A8A2C-17EF-42EB-A15C-0AB32D202E83}"/>
              </a:ext>
            </a:extLst>
          </p:cNvPr>
          <p:cNvPicPr>
            <a:picLocks noChangeAspect="1"/>
          </p:cNvPicPr>
          <p:nvPr/>
        </p:nvPicPr>
        <p:blipFill>
          <a:blip r:embed="rId4"/>
          <a:stretch>
            <a:fillRect/>
          </a:stretch>
        </p:blipFill>
        <p:spPr>
          <a:xfrm>
            <a:off x="6001094" y="2371320"/>
            <a:ext cx="4597126" cy="704390"/>
          </a:xfrm>
          <a:prstGeom prst="rect">
            <a:avLst/>
          </a:prstGeom>
        </p:spPr>
      </p:pic>
    </p:spTree>
    <p:extLst>
      <p:ext uri="{BB962C8B-B14F-4D97-AF65-F5344CB8AC3E}">
        <p14:creationId xmlns:p14="http://schemas.microsoft.com/office/powerpoint/2010/main" val="2721680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3C3-AA53-4862-A459-81D8FCA700A0}"/>
              </a:ext>
            </a:extLst>
          </p:cNvPr>
          <p:cNvSpPr>
            <a:spLocks noGrp="1"/>
          </p:cNvSpPr>
          <p:nvPr>
            <p:ph type="title"/>
          </p:nvPr>
        </p:nvSpPr>
        <p:spPr>
          <a:xfrm>
            <a:off x="2190951" y="376912"/>
            <a:ext cx="8260933" cy="1260475"/>
          </a:xfrm>
        </p:spPr>
        <p:txBody>
          <a:bodyPr/>
          <a:lstStyle/>
          <a:p>
            <a:pPr algn="r"/>
            <a:r>
              <a:rPr lang="en-US" sz="3000" dirty="0">
                <a:solidFill>
                  <a:schemeClr val="accent1"/>
                </a:solidFill>
                <a:latin typeface="Open Sans"/>
              </a:rPr>
              <a:t>Identities of Boolean Algebra</a:t>
            </a:r>
          </a:p>
        </p:txBody>
      </p:sp>
      <p:pic>
        <p:nvPicPr>
          <p:cNvPr id="9" name="Picture 8">
            <a:extLst>
              <a:ext uri="{FF2B5EF4-FFF2-40B4-BE49-F238E27FC236}">
                <a16:creationId xmlns:a16="http://schemas.microsoft.com/office/drawing/2014/main" id="{FBB6F6BE-1A96-4616-8437-3C876A80CEF3}"/>
              </a:ext>
            </a:extLst>
          </p:cNvPr>
          <p:cNvPicPr>
            <a:picLocks noChangeAspect="1"/>
          </p:cNvPicPr>
          <p:nvPr/>
        </p:nvPicPr>
        <p:blipFill>
          <a:blip r:embed="rId2"/>
          <a:stretch>
            <a:fillRect/>
          </a:stretch>
        </p:blipFill>
        <p:spPr>
          <a:xfrm>
            <a:off x="1056531" y="2284485"/>
            <a:ext cx="4716694" cy="4528502"/>
          </a:xfrm>
          <a:prstGeom prst="rect">
            <a:avLst/>
          </a:prstGeom>
        </p:spPr>
      </p:pic>
      <p:pic>
        <p:nvPicPr>
          <p:cNvPr id="10" name="Picture 9">
            <a:extLst>
              <a:ext uri="{FF2B5EF4-FFF2-40B4-BE49-F238E27FC236}">
                <a16:creationId xmlns:a16="http://schemas.microsoft.com/office/drawing/2014/main" id="{4BE7B7A5-4E1F-49F1-A33F-8538A1AFFDB6}"/>
              </a:ext>
            </a:extLst>
          </p:cNvPr>
          <p:cNvPicPr>
            <a:picLocks noChangeAspect="1"/>
          </p:cNvPicPr>
          <p:nvPr/>
        </p:nvPicPr>
        <p:blipFill>
          <a:blip r:embed="rId3"/>
          <a:stretch>
            <a:fillRect/>
          </a:stretch>
        </p:blipFill>
        <p:spPr>
          <a:xfrm>
            <a:off x="5854081" y="2863993"/>
            <a:ext cx="4670766" cy="4009767"/>
          </a:xfrm>
          <a:prstGeom prst="rect">
            <a:avLst/>
          </a:prstGeom>
        </p:spPr>
      </p:pic>
      <p:pic>
        <p:nvPicPr>
          <p:cNvPr id="11" name="Picture 10">
            <a:extLst>
              <a:ext uri="{FF2B5EF4-FFF2-40B4-BE49-F238E27FC236}">
                <a16:creationId xmlns:a16="http://schemas.microsoft.com/office/drawing/2014/main" id="{0C4A8A2C-17EF-42EB-A15C-0AB32D202E83}"/>
              </a:ext>
            </a:extLst>
          </p:cNvPr>
          <p:cNvPicPr>
            <a:picLocks noChangeAspect="1"/>
          </p:cNvPicPr>
          <p:nvPr/>
        </p:nvPicPr>
        <p:blipFill>
          <a:blip r:embed="rId4"/>
          <a:stretch>
            <a:fillRect/>
          </a:stretch>
        </p:blipFill>
        <p:spPr>
          <a:xfrm>
            <a:off x="5854081" y="2266387"/>
            <a:ext cx="4597803" cy="566024"/>
          </a:xfrm>
          <a:prstGeom prst="rect">
            <a:avLst/>
          </a:prstGeom>
        </p:spPr>
      </p:pic>
    </p:spTree>
    <p:extLst>
      <p:ext uri="{BB962C8B-B14F-4D97-AF65-F5344CB8AC3E}">
        <p14:creationId xmlns:p14="http://schemas.microsoft.com/office/powerpoint/2010/main" val="1626903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3C3-AA53-4862-A459-81D8FCA700A0}"/>
              </a:ext>
            </a:extLst>
          </p:cNvPr>
          <p:cNvSpPr>
            <a:spLocks noGrp="1"/>
          </p:cNvSpPr>
          <p:nvPr>
            <p:ph type="title"/>
          </p:nvPr>
        </p:nvSpPr>
        <p:spPr>
          <a:xfrm>
            <a:off x="2144684" y="531574"/>
            <a:ext cx="8260933" cy="1260475"/>
          </a:xfrm>
        </p:spPr>
        <p:txBody>
          <a:bodyPr/>
          <a:lstStyle/>
          <a:p>
            <a:pPr algn="r"/>
            <a:r>
              <a:rPr lang="en-US" sz="3000" dirty="0">
                <a:solidFill>
                  <a:schemeClr val="accent1"/>
                </a:solidFill>
                <a:latin typeface="Open Sans"/>
              </a:rPr>
              <a:t>Identities of Boolean Algebra</a:t>
            </a:r>
          </a:p>
        </p:txBody>
      </p:sp>
      <p:sp>
        <p:nvSpPr>
          <p:cNvPr id="12" name="Rectangle 11">
            <a:extLst>
              <a:ext uri="{FF2B5EF4-FFF2-40B4-BE49-F238E27FC236}">
                <a16:creationId xmlns:a16="http://schemas.microsoft.com/office/drawing/2014/main" id="{FE9E522D-F666-47C2-A4C7-1748E24E640C}"/>
              </a:ext>
            </a:extLst>
          </p:cNvPr>
          <p:cNvSpPr/>
          <p:nvPr/>
        </p:nvSpPr>
        <p:spPr>
          <a:xfrm>
            <a:off x="1307611" y="2268923"/>
            <a:ext cx="8784040" cy="738664"/>
          </a:xfrm>
          <a:prstGeom prst="rect">
            <a:avLst/>
          </a:prstGeom>
        </p:spPr>
        <p:txBody>
          <a:bodyPr wrap="square">
            <a:spAutoFit/>
          </a:bodyPr>
          <a:lstStyle/>
          <a:p>
            <a:r>
              <a:rPr lang="en-US" sz="2200" b="1" dirty="0">
                <a:solidFill>
                  <a:schemeClr val="accent1"/>
                </a:solidFill>
                <a:latin typeface="Open Sans"/>
              </a:rPr>
              <a:t>Example 1 :</a:t>
            </a:r>
          </a:p>
          <a:p>
            <a:r>
              <a:rPr lang="en-US" sz="2000" dirty="0">
                <a:latin typeface="Open Sans"/>
              </a:rPr>
              <a:t>Show that the distributive law </a:t>
            </a:r>
            <a:r>
              <a:rPr lang="en-US" sz="2000" i="1" dirty="0">
                <a:latin typeface="Open Sans"/>
              </a:rPr>
              <a:t>x</a:t>
            </a:r>
            <a:r>
              <a:rPr lang="en-US" sz="2000" dirty="0">
                <a:latin typeface="Open Sans"/>
              </a:rPr>
              <a:t>(</a:t>
            </a:r>
            <a:r>
              <a:rPr lang="en-US" sz="2000" i="1" dirty="0">
                <a:latin typeface="Open Sans"/>
              </a:rPr>
              <a:t>y </a:t>
            </a:r>
            <a:r>
              <a:rPr lang="en-US" sz="2000" dirty="0">
                <a:latin typeface="Open Sans"/>
              </a:rPr>
              <a:t>+ </a:t>
            </a:r>
            <a:r>
              <a:rPr lang="en-US" sz="2000" i="1" dirty="0">
                <a:latin typeface="Open Sans"/>
              </a:rPr>
              <a:t>z</a:t>
            </a:r>
            <a:r>
              <a:rPr lang="en-US" sz="2000" dirty="0">
                <a:latin typeface="Open Sans"/>
              </a:rPr>
              <a:t>) = </a:t>
            </a:r>
            <a:r>
              <a:rPr lang="en-US" sz="2000" i="1" dirty="0" err="1">
                <a:latin typeface="Open Sans"/>
              </a:rPr>
              <a:t>xy</a:t>
            </a:r>
            <a:r>
              <a:rPr lang="en-US" sz="2000" i="1" dirty="0">
                <a:latin typeface="Open Sans"/>
              </a:rPr>
              <a:t> </a:t>
            </a:r>
            <a:r>
              <a:rPr lang="en-US" sz="2000" dirty="0">
                <a:latin typeface="Open Sans"/>
              </a:rPr>
              <a:t>+ </a:t>
            </a:r>
            <a:r>
              <a:rPr lang="en-US" sz="2000" i="1" dirty="0" err="1">
                <a:latin typeface="Open Sans"/>
              </a:rPr>
              <a:t>xz</a:t>
            </a:r>
            <a:r>
              <a:rPr lang="en-US" sz="2000" i="1" dirty="0">
                <a:latin typeface="Open Sans"/>
              </a:rPr>
              <a:t> </a:t>
            </a:r>
            <a:r>
              <a:rPr lang="en-US" sz="2000" dirty="0">
                <a:latin typeface="Open Sans"/>
              </a:rPr>
              <a:t>is valid.</a:t>
            </a:r>
          </a:p>
        </p:txBody>
      </p:sp>
      <p:sp>
        <p:nvSpPr>
          <p:cNvPr id="3" name="Rectangle 2">
            <a:extLst>
              <a:ext uri="{FF2B5EF4-FFF2-40B4-BE49-F238E27FC236}">
                <a16:creationId xmlns:a16="http://schemas.microsoft.com/office/drawing/2014/main" id="{7AABE7D5-4B9F-4E8D-8716-E17EB8F2C91D}"/>
              </a:ext>
            </a:extLst>
          </p:cNvPr>
          <p:cNvSpPr/>
          <p:nvPr/>
        </p:nvSpPr>
        <p:spPr>
          <a:xfrm>
            <a:off x="1424854" y="3183556"/>
            <a:ext cx="8666797" cy="707886"/>
          </a:xfrm>
          <a:prstGeom prst="rect">
            <a:avLst/>
          </a:prstGeom>
        </p:spPr>
        <p:txBody>
          <a:bodyPr wrap="square">
            <a:spAutoFit/>
          </a:bodyPr>
          <a:lstStyle/>
          <a:p>
            <a:r>
              <a:rPr lang="en-US" sz="2000" b="1" dirty="0">
                <a:solidFill>
                  <a:srgbClr val="00B050"/>
                </a:solidFill>
                <a:latin typeface="Open Sans"/>
              </a:rPr>
              <a:t>Solution :</a:t>
            </a:r>
          </a:p>
          <a:p>
            <a:r>
              <a:rPr lang="en-US" sz="2000" dirty="0">
                <a:latin typeface="Open Sans"/>
              </a:rPr>
              <a:t>The identity holds because the last two columns of the table agree.</a:t>
            </a:r>
          </a:p>
        </p:txBody>
      </p:sp>
      <p:pic>
        <p:nvPicPr>
          <p:cNvPr id="4" name="Picture 3">
            <a:extLst>
              <a:ext uri="{FF2B5EF4-FFF2-40B4-BE49-F238E27FC236}">
                <a16:creationId xmlns:a16="http://schemas.microsoft.com/office/drawing/2014/main" id="{44DCC80A-F397-4CA8-861B-FDD7E3273251}"/>
              </a:ext>
            </a:extLst>
          </p:cNvPr>
          <p:cNvPicPr>
            <a:picLocks noChangeAspect="1"/>
          </p:cNvPicPr>
          <p:nvPr/>
        </p:nvPicPr>
        <p:blipFill>
          <a:blip r:embed="rId2"/>
          <a:stretch>
            <a:fillRect/>
          </a:stretch>
        </p:blipFill>
        <p:spPr>
          <a:xfrm>
            <a:off x="2294313" y="4108107"/>
            <a:ext cx="7099069" cy="3107339"/>
          </a:xfrm>
          <a:prstGeom prst="rect">
            <a:avLst/>
          </a:prstGeom>
        </p:spPr>
      </p:pic>
    </p:spTree>
    <p:extLst>
      <p:ext uri="{BB962C8B-B14F-4D97-AF65-F5344CB8AC3E}">
        <p14:creationId xmlns:p14="http://schemas.microsoft.com/office/powerpoint/2010/main" val="1191201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C3C3-AA53-4862-A459-81D8FCA700A0}"/>
              </a:ext>
            </a:extLst>
          </p:cNvPr>
          <p:cNvSpPr>
            <a:spLocks noGrp="1"/>
          </p:cNvSpPr>
          <p:nvPr>
            <p:ph type="title"/>
          </p:nvPr>
        </p:nvSpPr>
        <p:spPr>
          <a:xfrm>
            <a:off x="2308909" y="331958"/>
            <a:ext cx="8260933" cy="1260475"/>
          </a:xfrm>
        </p:spPr>
        <p:txBody>
          <a:bodyPr/>
          <a:lstStyle/>
          <a:p>
            <a:pPr algn="r"/>
            <a:r>
              <a:rPr lang="en-US" sz="3000" dirty="0">
                <a:solidFill>
                  <a:schemeClr val="accent1"/>
                </a:solidFill>
                <a:latin typeface="Open Sans"/>
              </a:rPr>
              <a:t>Identities of Boolean Algebra</a:t>
            </a:r>
          </a:p>
        </p:txBody>
      </p:sp>
      <p:sp>
        <p:nvSpPr>
          <p:cNvPr id="3" name="Rectangle 2">
            <a:extLst>
              <a:ext uri="{FF2B5EF4-FFF2-40B4-BE49-F238E27FC236}">
                <a16:creationId xmlns:a16="http://schemas.microsoft.com/office/drawing/2014/main" id="{D6AFC9ED-8622-4FBD-B80F-C2B2D733CF95}"/>
              </a:ext>
            </a:extLst>
          </p:cNvPr>
          <p:cNvSpPr/>
          <p:nvPr/>
        </p:nvSpPr>
        <p:spPr>
          <a:xfrm>
            <a:off x="1423989" y="2250236"/>
            <a:ext cx="8917044" cy="1015663"/>
          </a:xfrm>
          <a:prstGeom prst="rect">
            <a:avLst/>
          </a:prstGeom>
        </p:spPr>
        <p:txBody>
          <a:bodyPr wrap="square">
            <a:spAutoFit/>
          </a:bodyPr>
          <a:lstStyle/>
          <a:p>
            <a:pPr algn="just"/>
            <a:r>
              <a:rPr lang="en-US" sz="2000" b="1" dirty="0">
                <a:solidFill>
                  <a:schemeClr val="accent1"/>
                </a:solidFill>
                <a:latin typeface="Open Sans"/>
              </a:rPr>
              <a:t>Example 2 :</a:t>
            </a:r>
          </a:p>
          <a:p>
            <a:pPr algn="just"/>
            <a:r>
              <a:rPr lang="en-US" sz="2000" dirty="0">
                <a:latin typeface="Open Sans"/>
              </a:rPr>
              <a:t>Prove the </a:t>
            </a:r>
            <a:r>
              <a:rPr lang="en-US" sz="2000" b="1" dirty="0">
                <a:latin typeface="Open Sans"/>
              </a:rPr>
              <a:t>absorption law </a:t>
            </a:r>
            <a:r>
              <a:rPr lang="en-US" sz="2000" i="1" dirty="0">
                <a:latin typeface="Open Sans"/>
              </a:rPr>
              <a:t>x</a:t>
            </a:r>
            <a:r>
              <a:rPr lang="en-US" sz="2000" dirty="0">
                <a:latin typeface="Open Sans"/>
              </a:rPr>
              <a:t>(</a:t>
            </a:r>
            <a:r>
              <a:rPr lang="en-US" sz="2000" i="1" dirty="0">
                <a:latin typeface="Open Sans"/>
              </a:rPr>
              <a:t>x </a:t>
            </a:r>
            <a:r>
              <a:rPr lang="en-US" sz="2000" dirty="0">
                <a:latin typeface="Open Sans"/>
              </a:rPr>
              <a:t>+ </a:t>
            </a:r>
            <a:r>
              <a:rPr lang="en-US" sz="2000" i="1" dirty="0">
                <a:latin typeface="Open Sans"/>
              </a:rPr>
              <a:t>y</a:t>
            </a:r>
            <a:r>
              <a:rPr lang="en-US" sz="2000" dirty="0">
                <a:latin typeface="Open Sans"/>
              </a:rPr>
              <a:t>) = </a:t>
            </a:r>
            <a:r>
              <a:rPr lang="en-US" sz="2000" i="1" dirty="0">
                <a:latin typeface="Open Sans"/>
              </a:rPr>
              <a:t>x </a:t>
            </a:r>
            <a:r>
              <a:rPr lang="en-US" sz="2000" dirty="0">
                <a:latin typeface="Open Sans"/>
              </a:rPr>
              <a:t>using the other identities of Boolean algebra</a:t>
            </a:r>
          </a:p>
        </p:txBody>
      </p:sp>
      <p:sp>
        <p:nvSpPr>
          <p:cNvPr id="4" name="Rectangle 3">
            <a:extLst>
              <a:ext uri="{FF2B5EF4-FFF2-40B4-BE49-F238E27FC236}">
                <a16:creationId xmlns:a16="http://schemas.microsoft.com/office/drawing/2014/main" id="{82D477C9-7D5D-4C1B-A31D-45E8B7C4BDCE}"/>
              </a:ext>
            </a:extLst>
          </p:cNvPr>
          <p:cNvSpPr/>
          <p:nvPr/>
        </p:nvSpPr>
        <p:spPr>
          <a:xfrm>
            <a:off x="1423989" y="3415872"/>
            <a:ext cx="8917044" cy="2554545"/>
          </a:xfrm>
          <a:prstGeom prst="rect">
            <a:avLst/>
          </a:prstGeom>
        </p:spPr>
        <p:txBody>
          <a:bodyPr wrap="square">
            <a:spAutoFit/>
          </a:bodyPr>
          <a:lstStyle/>
          <a:p>
            <a:r>
              <a:rPr lang="en-US" sz="2000" b="1" i="1" dirty="0">
                <a:solidFill>
                  <a:srgbClr val="00B050"/>
                </a:solidFill>
                <a:latin typeface="Open Sans"/>
              </a:rPr>
              <a:t>Solution: </a:t>
            </a:r>
          </a:p>
          <a:p>
            <a:endParaRPr lang="en-US" sz="2000" i="1" dirty="0">
              <a:solidFill>
                <a:srgbClr val="000000"/>
              </a:solidFill>
              <a:latin typeface="Open Sans"/>
            </a:endParaRPr>
          </a:p>
          <a:p>
            <a:r>
              <a:rPr lang="en-US" sz="2000" i="1" dirty="0">
                <a:solidFill>
                  <a:srgbClr val="000000"/>
                </a:solidFill>
                <a:latin typeface="Open Sans"/>
              </a:rPr>
              <a:t>x</a:t>
            </a:r>
            <a:r>
              <a:rPr lang="en-US" sz="2000" dirty="0">
                <a:solidFill>
                  <a:srgbClr val="000000"/>
                </a:solidFill>
                <a:latin typeface="Open Sans"/>
              </a:rPr>
              <a:t>(</a:t>
            </a:r>
            <a:r>
              <a:rPr lang="en-US" sz="2000" i="1" dirty="0">
                <a:solidFill>
                  <a:srgbClr val="000000"/>
                </a:solidFill>
                <a:latin typeface="Open Sans"/>
              </a:rPr>
              <a:t>x </a:t>
            </a:r>
            <a:r>
              <a:rPr lang="en-US" sz="2000" dirty="0">
                <a:solidFill>
                  <a:srgbClr val="000000"/>
                </a:solidFill>
                <a:latin typeface="Open Sans"/>
              </a:rPr>
              <a:t>+ </a:t>
            </a:r>
            <a:r>
              <a:rPr lang="en-US" sz="2000" i="1" dirty="0">
                <a:solidFill>
                  <a:srgbClr val="000000"/>
                </a:solidFill>
                <a:latin typeface="Open Sans"/>
              </a:rPr>
              <a:t>y</a:t>
            </a:r>
            <a:r>
              <a:rPr lang="en-US" sz="2000" dirty="0">
                <a:solidFill>
                  <a:srgbClr val="000000"/>
                </a:solidFill>
                <a:latin typeface="Open Sans"/>
              </a:rPr>
              <a:t>) = (</a:t>
            </a:r>
            <a:r>
              <a:rPr lang="en-US" sz="2000" i="1" dirty="0">
                <a:solidFill>
                  <a:srgbClr val="000000"/>
                </a:solidFill>
                <a:latin typeface="Open Sans"/>
              </a:rPr>
              <a:t>x </a:t>
            </a:r>
            <a:r>
              <a:rPr lang="en-US" sz="2000" dirty="0">
                <a:solidFill>
                  <a:srgbClr val="000000"/>
                </a:solidFill>
                <a:latin typeface="Open Sans"/>
              </a:rPr>
              <a:t>+ 0)(</a:t>
            </a:r>
            <a:r>
              <a:rPr lang="en-US" sz="2000" i="1" dirty="0">
                <a:solidFill>
                  <a:srgbClr val="000000"/>
                </a:solidFill>
                <a:latin typeface="Open Sans"/>
              </a:rPr>
              <a:t>x </a:t>
            </a:r>
            <a:r>
              <a:rPr lang="en-US" sz="2000" dirty="0">
                <a:solidFill>
                  <a:srgbClr val="000000"/>
                </a:solidFill>
                <a:latin typeface="Open Sans"/>
              </a:rPr>
              <a:t>+ </a:t>
            </a:r>
            <a:r>
              <a:rPr lang="en-US" sz="2000" i="1" dirty="0">
                <a:solidFill>
                  <a:srgbClr val="000000"/>
                </a:solidFill>
                <a:latin typeface="Open Sans"/>
              </a:rPr>
              <a:t>y</a:t>
            </a:r>
            <a:r>
              <a:rPr lang="en-US" sz="2000" dirty="0">
                <a:solidFill>
                  <a:srgbClr val="000000"/>
                </a:solidFill>
                <a:latin typeface="Open Sans"/>
              </a:rPr>
              <a:t>)        </a:t>
            </a:r>
            <a:r>
              <a:rPr lang="en-US" sz="2000" dirty="0">
                <a:solidFill>
                  <a:srgbClr val="FF0000"/>
                </a:solidFill>
                <a:latin typeface="Open Sans"/>
              </a:rPr>
              <a:t>Identity law for the Boolean sum</a:t>
            </a:r>
          </a:p>
          <a:p>
            <a:r>
              <a:rPr lang="en-US" sz="2000" dirty="0">
                <a:solidFill>
                  <a:srgbClr val="000000"/>
                </a:solidFill>
                <a:latin typeface="Open Sans"/>
              </a:rPr>
              <a:t>             = </a:t>
            </a:r>
            <a:r>
              <a:rPr lang="en-US" sz="2000" i="1" dirty="0">
                <a:solidFill>
                  <a:srgbClr val="000000"/>
                </a:solidFill>
                <a:latin typeface="Open Sans"/>
              </a:rPr>
              <a:t>x </a:t>
            </a:r>
            <a:r>
              <a:rPr lang="en-US" sz="2000" dirty="0">
                <a:solidFill>
                  <a:srgbClr val="000000"/>
                </a:solidFill>
                <a:latin typeface="Open Sans"/>
              </a:rPr>
              <a:t>+ 0 ⋅ </a:t>
            </a:r>
            <a:r>
              <a:rPr lang="en-US" sz="2000" i="1" dirty="0">
                <a:solidFill>
                  <a:srgbClr val="000000"/>
                </a:solidFill>
                <a:latin typeface="Open Sans"/>
              </a:rPr>
              <a:t>y               </a:t>
            </a:r>
            <a:r>
              <a:rPr lang="en-US" sz="2000" dirty="0">
                <a:solidFill>
                  <a:srgbClr val="FF0000"/>
                </a:solidFill>
                <a:latin typeface="Open Sans"/>
              </a:rPr>
              <a:t>Distributive law of the Boolean sum over the</a:t>
            </a:r>
          </a:p>
          <a:p>
            <a:r>
              <a:rPr lang="en-US" sz="2000" dirty="0">
                <a:solidFill>
                  <a:srgbClr val="00FFFF"/>
                </a:solidFill>
                <a:latin typeface="Open Sans"/>
              </a:rPr>
              <a:t>                                             </a:t>
            </a:r>
            <a:r>
              <a:rPr lang="en-US" sz="2000" dirty="0">
                <a:solidFill>
                  <a:srgbClr val="FF0000"/>
                </a:solidFill>
                <a:latin typeface="Open Sans"/>
              </a:rPr>
              <a:t>Boolean product</a:t>
            </a:r>
          </a:p>
          <a:p>
            <a:r>
              <a:rPr lang="en-US" sz="2000" dirty="0">
                <a:solidFill>
                  <a:srgbClr val="000000"/>
                </a:solidFill>
                <a:latin typeface="Open Sans"/>
              </a:rPr>
              <a:t>             = </a:t>
            </a:r>
            <a:r>
              <a:rPr lang="en-US" sz="2000" i="1" dirty="0">
                <a:solidFill>
                  <a:srgbClr val="000000"/>
                </a:solidFill>
                <a:latin typeface="Open Sans"/>
              </a:rPr>
              <a:t>x </a:t>
            </a:r>
            <a:r>
              <a:rPr lang="en-US" sz="2000" dirty="0">
                <a:solidFill>
                  <a:srgbClr val="000000"/>
                </a:solidFill>
                <a:latin typeface="Open Sans"/>
              </a:rPr>
              <a:t>+ </a:t>
            </a:r>
            <a:r>
              <a:rPr lang="en-US" sz="2000" i="1" dirty="0">
                <a:solidFill>
                  <a:srgbClr val="000000"/>
                </a:solidFill>
                <a:latin typeface="Open Sans"/>
              </a:rPr>
              <a:t>y </a:t>
            </a:r>
            <a:r>
              <a:rPr lang="en-US" sz="2000" dirty="0">
                <a:solidFill>
                  <a:srgbClr val="000000"/>
                </a:solidFill>
                <a:latin typeface="Open Sans"/>
              </a:rPr>
              <a:t>⋅ 0               </a:t>
            </a:r>
            <a:r>
              <a:rPr lang="en-US" sz="2000" dirty="0">
                <a:solidFill>
                  <a:srgbClr val="FF0000"/>
                </a:solidFill>
                <a:latin typeface="Open Sans"/>
              </a:rPr>
              <a:t>Commutative law for the Boolean product</a:t>
            </a:r>
          </a:p>
          <a:p>
            <a:r>
              <a:rPr lang="en-US" sz="2000" dirty="0">
                <a:solidFill>
                  <a:srgbClr val="000000"/>
                </a:solidFill>
                <a:latin typeface="Open Sans"/>
              </a:rPr>
              <a:t>             = </a:t>
            </a:r>
            <a:r>
              <a:rPr lang="en-US" sz="2000" i="1" dirty="0">
                <a:solidFill>
                  <a:srgbClr val="000000"/>
                </a:solidFill>
                <a:latin typeface="Open Sans"/>
              </a:rPr>
              <a:t>x </a:t>
            </a:r>
            <a:r>
              <a:rPr lang="en-US" sz="2000" dirty="0">
                <a:solidFill>
                  <a:srgbClr val="000000"/>
                </a:solidFill>
                <a:latin typeface="Open Sans"/>
              </a:rPr>
              <a:t>+ 0                    </a:t>
            </a:r>
            <a:r>
              <a:rPr lang="en-US" sz="2000" dirty="0">
                <a:solidFill>
                  <a:srgbClr val="FF0000"/>
                </a:solidFill>
                <a:latin typeface="Open Sans"/>
              </a:rPr>
              <a:t>Domination law for the Boolean product</a:t>
            </a:r>
          </a:p>
          <a:p>
            <a:r>
              <a:rPr lang="en-US" sz="2000" dirty="0">
                <a:solidFill>
                  <a:srgbClr val="000000"/>
                </a:solidFill>
                <a:latin typeface="Open Sans"/>
              </a:rPr>
              <a:t>             = </a:t>
            </a:r>
            <a:r>
              <a:rPr lang="en-US" sz="2000" i="1" dirty="0">
                <a:solidFill>
                  <a:srgbClr val="000000"/>
                </a:solidFill>
                <a:latin typeface="Open Sans"/>
              </a:rPr>
              <a:t>x                           </a:t>
            </a:r>
            <a:r>
              <a:rPr lang="en-US" sz="2000" dirty="0">
                <a:solidFill>
                  <a:srgbClr val="FF0000"/>
                </a:solidFill>
                <a:latin typeface="Open Sans"/>
              </a:rPr>
              <a:t>Identity law for the Boolean sum</a:t>
            </a:r>
            <a:r>
              <a:rPr lang="en-US" sz="2000" dirty="0">
                <a:solidFill>
                  <a:srgbClr val="00FFFF"/>
                </a:solidFill>
                <a:latin typeface="Open Sans"/>
              </a:rPr>
              <a:t>.</a:t>
            </a:r>
            <a:endParaRPr lang="en-US" sz="2000" dirty="0">
              <a:latin typeface="Open Sans"/>
            </a:endParaRPr>
          </a:p>
        </p:txBody>
      </p:sp>
    </p:spTree>
    <p:extLst>
      <p:ext uri="{BB962C8B-B14F-4D97-AF65-F5344CB8AC3E}">
        <p14:creationId xmlns:p14="http://schemas.microsoft.com/office/powerpoint/2010/main" val="1510088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a:xfrm>
            <a:off x="2131510" y="442299"/>
            <a:ext cx="8260933" cy="1260475"/>
          </a:xfrm>
        </p:spPr>
        <p:txBody>
          <a:bodyPr/>
          <a:lstStyle/>
          <a:p>
            <a:pPr algn="r"/>
            <a:r>
              <a:rPr lang="en-US" sz="3000" dirty="0">
                <a:solidFill>
                  <a:schemeClr val="accent1"/>
                </a:solidFill>
                <a:latin typeface="Open Sans"/>
              </a:rPr>
              <a:t>Representing Boolean Functions</a:t>
            </a:r>
          </a:p>
        </p:txBody>
      </p:sp>
      <p:sp>
        <p:nvSpPr>
          <p:cNvPr id="3" name="Content Placeholder 2">
            <a:extLst>
              <a:ext uri="{FF2B5EF4-FFF2-40B4-BE49-F238E27FC236}">
                <a16:creationId xmlns:a16="http://schemas.microsoft.com/office/drawing/2014/main" id="{71C13707-B0A9-43B8-B9C8-4881AD915D24}"/>
              </a:ext>
            </a:extLst>
          </p:cNvPr>
          <p:cNvSpPr>
            <a:spLocks noGrp="1"/>
          </p:cNvSpPr>
          <p:nvPr>
            <p:ph idx="1"/>
          </p:nvPr>
        </p:nvSpPr>
        <p:spPr>
          <a:xfrm>
            <a:off x="1319573" y="2257192"/>
            <a:ext cx="9153278" cy="4445375"/>
          </a:xfrm>
        </p:spPr>
        <p:txBody>
          <a:bodyPr/>
          <a:lstStyle/>
          <a:p>
            <a:pPr marL="0" indent="0">
              <a:buNone/>
            </a:pPr>
            <a:r>
              <a:rPr lang="en-US" sz="2200" b="1" dirty="0">
                <a:solidFill>
                  <a:schemeClr val="accent1"/>
                </a:solidFill>
                <a:latin typeface="Open Sans"/>
              </a:rPr>
              <a:t>1. Sum-of-Products Expansions / disjunctive normal form</a:t>
            </a:r>
          </a:p>
          <a:p>
            <a:pPr marL="0" indent="0">
              <a:buNone/>
            </a:pPr>
            <a:r>
              <a:rPr lang="en-US" sz="2200" b="1" dirty="0">
                <a:solidFill>
                  <a:schemeClr val="accent1"/>
                </a:solidFill>
                <a:latin typeface="Open Sans"/>
              </a:rPr>
              <a:t>    Example 1 :</a:t>
            </a:r>
          </a:p>
          <a:p>
            <a:pPr marL="282575" indent="0">
              <a:buNone/>
            </a:pPr>
            <a:r>
              <a:rPr lang="en-US" sz="2000" dirty="0">
                <a:latin typeface="Open Sans"/>
              </a:rPr>
              <a:t>Find Boolean expressions that represent the functions </a:t>
            </a:r>
            <a:r>
              <a:rPr lang="en-US" sz="2000" i="1" dirty="0">
                <a:latin typeface="Open Sans"/>
              </a:rPr>
              <a:t>F</a:t>
            </a:r>
            <a:r>
              <a:rPr lang="en-US" sz="2000" dirty="0">
                <a:latin typeface="Open Sans"/>
              </a:rPr>
              <a:t>(</a:t>
            </a:r>
            <a:r>
              <a:rPr lang="en-US" sz="2000" i="1" dirty="0">
                <a:latin typeface="Open Sans"/>
              </a:rPr>
              <a:t>x, y, z</a:t>
            </a:r>
            <a:r>
              <a:rPr lang="en-US" sz="2000" dirty="0">
                <a:latin typeface="Open Sans"/>
              </a:rPr>
              <a:t>) and </a:t>
            </a:r>
            <a:r>
              <a:rPr lang="en-US" sz="2000" i="1" dirty="0">
                <a:latin typeface="Open Sans"/>
              </a:rPr>
              <a:t>G</a:t>
            </a:r>
            <a:r>
              <a:rPr lang="en-US" sz="2000" dirty="0">
                <a:latin typeface="Open Sans"/>
              </a:rPr>
              <a:t>(</a:t>
            </a:r>
            <a:r>
              <a:rPr lang="en-US" sz="2000" i="1" dirty="0">
                <a:latin typeface="Open Sans"/>
              </a:rPr>
              <a:t>x, y, z</a:t>
            </a:r>
            <a:r>
              <a:rPr lang="en-US" sz="2000" dirty="0">
                <a:latin typeface="Open Sans"/>
              </a:rPr>
              <a:t>), which are given in Table below</a:t>
            </a:r>
            <a:endParaRPr lang="en-US" sz="2000" dirty="0">
              <a:solidFill>
                <a:schemeClr val="accent1"/>
              </a:solidFill>
              <a:latin typeface="Open Sans"/>
            </a:endParaRPr>
          </a:p>
        </p:txBody>
      </p:sp>
      <p:pic>
        <p:nvPicPr>
          <p:cNvPr id="4" name="Picture 3">
            <a:extLst>
              <a:ext uri="{FF2B5EF4-FFF2-40B4-BE49-F238E27FC236}">
                <a16:creationId xmlns:a16="http://schemas.microsoft.com/office/drawing/2014/main" id="{386B2934-58AC-483D-8647-CFD527255988}"/>
              </a:ext>
            </a:extLst>
          </p:cNvPr>
          <p:cNvPicPr>
            <a:picLocks noChangeAspect="1"/>
          </p:cNvPicPr>
          <p:nvPr/>
        </p:nvPicPr>
        <p:blipFill>
          <a:blip r:embed="rId2"/>
          <a:stretch>
            <a:fillRect/>
          </a:stretch>
        </p:blipFill>
        <p:spPr>
          <a:xfrm>
            <a:off x="2131510" y="4138862"/>
            <a:ext cx="3124901" cy="3118123"/>
          </a:xfrm>
          <a:prstGeom prst="rect">
            <a:avLst/>
          </a:prstGeom>
        </p:spPr>
      </p:pic>
      <p:sp>
        <p:nvSpPr>
          <p:cNvPr id="6" name="Rectangle 5">
            <a:extLst>
              <a:ext uri="{FF2B5EF4-FFF2-40B4-BE49-F238E27FC236}">
                <a16:creationId xmlns:a16="http://schemas.microsoft.com/office/drawing/2014/main" id="{58A1150C-671E-41FD-8B0E-70011718A917}"/>
              </a:ext>
            </a:extLst>
          </p:cNvPr>
          <p:cNvSpPr/>
          <p:nvPr/>
        </p:nvSpPr>
        <p:spPr>
          <a:xfrm>
            <a:off x="6072237" y="4395941"/>
            <a:ext cx="1454244" cy="430887"/>
          </a:xfrm>
          <a:prstGeom prst="rect">
            <a:avLst/>
          </a:prstGeom>
        </p:spPr>
        <p:txBody>
          <a:bodyPr wrap="none">
            <a:spAutoFit/>
          </a:bodyPr>
          <a:lstStyle/>
          <a:p>
            <a:pPr marL="0" indent="0" algn="just">
              <a:buNone/>
            </a:pPr>
            <a:r>
              <a:rPr lang="en-US" sz="2200" b="1" i="1" dirty="0">
                <a:solidFill>
                  <a:srgbClr val="00B050"/>
                </a:solidFill>
                <a:latin typeface="Open Sans"/>
              </a:rPr>
              <a:t>Solution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497C09A-95D4-454B-8306-66C295DD9FC5}"/>
                  </a:ext>
                </a:extLst>
              </p:cNvPr>
              <p:cNvSpPr/>
              <p:nvPr/>
            </p:nvSpPr>
            <p:spPr>
              <a:xfrm>
                <a:off x="6072237" y="5033168"/>
                <a:ext cx="3124901" cy="461665"/>
              </a:xfrm>
              <a:prstGeom prst="rect">
                <a:avLst/>
              </a:prstGeom>
            </p:spPr>
            <p:txBody>
              <a:bodyPr wrap="square">
                <a:spAutoFit/>
              </a:bodyPr>
              <a:lstStyle/>
              <a:p>
                <a:r>
                  <a:rPr lang="en-US" sz="2400" i="1" dirty="0">
                    <a:latin typeface="STIXGeneral-Italic"/>
                  </a:rPr>
                  <a:t>F(x, </a:t>
                </a:r>
                <a:r>
                  <a:rPr lang="en-US" sz="2400" i="1" dirty="0" err="1">
                    <a:latin typeface="STIXGeneral-Italic"/>
                  </a:rPr>
                  <a:t>y,z</a:t>
                </a:r>
                <a:r>
                  <a:rPr lang="en-US" sz="2400" i="1" dirty="0">
                    <a:latin typeface="STIXGeneral-Italic"/>
                  </a:rPr>
                  <a:t>) = </a:t>
                </a:r>
                <a:r>
                  <a:rPr lang="en-US" sz="2400" i="1" dirty="0" err="1">
                    <a:latin typeface="STIXGeneral-Italic"/>
                  </a:rPr>
                  <a:t>x</a:t>
                </a:r>
                <a14:m>
                  <m:oMath xmlns:m="http://schemas.openxmlformats.org/officeDocument/2006/math">
                    <m:acc>
                      <m:accPr>
                        <m:chr m:val="̅"/>
                        <m:ctrlPr>
                          <a:rPr lang="en-US" sz="2000" i="1">
                            <a:latin typeface="Cambria Math" panose="02040503050406030204" pitchFamily="18" charset="0"/>
                          </a:rPr>
                        </m:ctrlPr>
                      </m:accPr>
                      <m:e>
                        <m:r>
                          <m:rPr>
                            <m:nor/>
                          </m:rPr>
                          <a:rPr lang="en-US" sz="2000" b="0" i="1" smtClean="0">
                            <a:latin typeface="Open Sans"/>
                          </a:rPr>
                          <m:t>y</m:t>
                        </m:r>
                      </m:e>
                    </m:acc>
                  </m:oMath>
                </a14:m>
                <a:r>
                  <a:rPr lang="en-US" sz="2400" i="1" dirty="0" err="1">
                    <a:latin typeface="STIXGeneral-Italic"/>
                  </a:rPr>
                  <a:t>z</a:t>
                </a:r>
                <a:endParaRPr lang="en-US" dirty="0"/>
              </a:p>
            </p:txBody>
          </p:sp>
        </mc:Choice>
        <mc:Fallback xmlns="">
          <p:sp>
            <p:nvSpPr>
              <p:cNvPr id="7" name="Rectangle 6">
                <a:extLst>
                  <a:ext uri="{FF2B5EF4-FFF2-40B4-BE49-F238E27FC236}">
                    <a16:creationId xmlns:a16="http://schemas.microsoft.com/office/drawing/2014/main" id="{E497C09A-95D4-454B-8306-66C295DD9FC5}"/>
                  </a:ext>
                </a:extLst>
              </p:cNvPr>
              <p:cNvSpPr>
                <a:spLocks noRot="1" noChangeAspect="1" noMove="1" noResize="1" noEditPoints="1" noAdjustHandles="1" noChangeArrowheads="1" noChangeShapeType="1" noTextEdit="1"/>
              </p:cNvSpPr>
              <p:nvPr/>
            </p:nvSpPr>
            <p:spPr>
              <a:xfrm>
                <a:off x="6072237" y="5033168"/>
                <a:ext cx="3124901" cy="461665"/>
              </a:xfrm>
              <a:prstGeom prst="rect">
                <a:avLst/>
              </a:prstGeom>
              <a:blipFill>
                <a:blip r:embed="rId3"/>
                <a:stretch>
                  <a:fillRect l="-2924"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3C45101-7903-4DF2-ACA3-60810B5BFF3C}"/>
                  </a:ext>
                </a:extLst>
              </p:cNvPr>
              <p:cNvSpPr/>
              <p:nvPr/>
            </p:nvSpPr>
            <p:spPr>
              <a:xfrm>
                <a:off x="6076126" y="5584164"/>
                <a:ext cx="3325317" cy="707886"/>
              </a:xfrm>
              <a:prstGeom prst="rect">
                <a:avLst/>
              </a:prstGeom>
            </p:spPr>
            <p:txBody>
              <a:bodyPr wrap="square">
                <a:spAutoFit/>
              </a:bodyPr>
              <a:lstStyle/>
              <a:p>
                <a:r>
                  <a:rPr lang="en-US" sz="2000" i="1" dirty="0">
                    <a:latin typeface="Open Sans"/>
                  </a:rPr>
                  <a:t>G</a:t>
                </a:r>
                <a:r>
                  <a:rPr lang="en-US" sz="2000" dirty="0">
                    <a:latin typeface="Open Sans"/>
                  </a:rPr>
                  <a:t>(</a:t>
                </a:r>
                <a:r>
                  <a:rPr lang="en-US" sz="2000" i="1" dirty="0">
                    <a:latin typeface="Open Sans"/>
                  </a:rPr>
                  <a:t>x, y, z</a:t>
                </a:r>
                <a:r>
                  <a:rPr lang="en-US" sz="2000" dirty="0">
                    <a:latin typeface="Open Sans"/>
                  </a:rPr>
                  <a:t>) = </a:t>
                </a:r>
                <a:r>
                  <a:rPr lang="en-US" sz="2000" i="1" dirty="0" err="1">
                    <a:latin typeface="Open Sans"/>
                  </a:rPr>
                  <a:t>xy</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b="1" dirty="0">
                    <a:latin typeface="Open Sans"/>
                  </a:rPr>
                  <a:t> </a:t>
                </a:r>
                <a:r>
                  <a:rPr lang="en-US" sz="2000" dirty="0">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b="0" i="0" smtClean="0">
                            <a:latin typeface="Open Sans"/>
                          </a:rPr>
                          <m:t>x</m:t>
                        </m:r>
                      </m:e>
                    </m:acc>
                  </m:oMath>
                </a14:m>
                <a:r>
                  <a:rPr lang="en-US" sz="2000" i="1" dirty="0">
                    <a:latin typeface="Open Sans"/>
                  </a:rPr>
                  <a:t>y</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endParaRPr lang="en-US" sz="2000" b="1" dirty="0">
                  <a:latin typeface="Open Sans"/>
                </a:endParaRPr>
              </a:p>
              <a:p>
                <a:endParaRPr lang="en-US" sz="2000" dirty="0">
                  <a:latin typeface="Open Sans"/>
                </a:endParaRPr>
              </a:p>
            </p:txBody>
          </p:sp>
        </mc:Choice>
        <mc:Fallback xmlns="">
          <p:sp>
            <p:nvSpPr>
              <p:cNvPr id="8" name="Rectangle 7">
                <a:extLst>
                  <a:ext uri="{FF2B5EF4-FFF2-40B4-BE49-F238E27FC236}">
                    <a16:creationId xmlns:a16="http://schemas.microsoft.com/office/drawing/2014/main" id="{33C45101-7903-4DF2-ACA3-60810B5BFF3C}"/>
                  </a:ext>
                </a:extLst>
              </p:cNvPr>
              <p:cNvSpPr>
                <a:spLocks noRot="1" noChangeAspect="1" noMove="1" noResize="1" noEditPoints="1" noAdjustHandles="1" noChangeArrowheads="1" noChangeShapeType="1" noTextEdit="1"/>
              </p:cNvSpPr>
              <p:nvPr/>
            </p:nvSpPr>
            <p:spPr>
              <a:xfrm>
                <a:off x="6076126" y="5584164"/>
                <a:ext cx="3325317" cy="707886"/>
              </a:xfrm>
              <a:prstGeom prst="rect">
                <a:avLst/>
              </a:prstGeom>
              <a:blipFill>
                <a:blip r:embed="rId4"/>
                <a:stretch>
                  <a:fillRect l="-2018" t="-3448"/>
                </a:stretch>
              </a:blipFill>
            </p:spPr>
            <p:txBody>
              <a:bodyPr/>
              <a:lstStyle/>
              <a:p>
                <a:r>
                  <a:rPr lang="en-US">
                    <a:noFill/>
                  </a:rPr>
                  <a:t> </a:t>
                </a:r>
              </a:p>
            </p:txBody>
          </p:sp>
        </mc:Fallback>
      </mc:AlternateContent>
    </p:spTree>
    <p:extLst>
      <p:ext uri="{BB962C8B-B14F-4D97-AF65-F5344CB8AC3E}">
        <p14:creationId xmlns:p14="http://schemas.microsoft.com/office/powerpoint/2010/main" val="4074920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a:xfrm>
            <a:off x="2028499" y="415574"/>
            <a:ext cx="8260933" cy="1260475"/>
          </a:xfrm>
        </p:spPr>
        <p:txBody>
          <a:bodyPr/>
          <a:lstStyle/>
          <a:p>
            <a:pPr algn="r"/>
            <a:r>
              <a:rPr lang="en-US" sz="3000" dirty="0">
                <a:solidFill>
                  <a:schemeClr val="accent1"/>
                </a:solidFill>
                <a:latin typeface="Open Sans"/>
              </a:rPr>
              <a:t>Representing Boolean Functions</a:t>
            </a:r>
          </a:p>
        </p:txBody>
      </p:sp>
      <p:sp>
        <p:nvSpPr>
          <p:cNvPr id="3" name="Content Placeholder 2">
            <a:extLst>
              <a:ext uri="{FF2B5EF4-FFF2-40B4-BE49-F238E27FC236}">
                <a16:creationId xmlns:a16="http://schemas.microsoft.com/office/drawing/2014/main" id="{71C13707-B0A9-43B8-B9C8-4881AD915D24}"/>
              </a:ext>
            </a:extLst>
          </p:cNvPr>
          <p:cNvSpPr>
            <a:spLocks noGrp="1"/>
          </p:cNvSpPr>
          <p:nvPr>
            <p:ph idx="1"/>
          </p:nvPr>
        </p:nvSpPr>
        <p:spPr>
          <a:xfrm>
            <a:off x="1319573" y="2257192"/>
            <a:ext cx="9153278" cy="4445375"/>
          </a:xfrm>
        </p:spPr>
        <p:txBody>
          <a:bodyPr/>
          <a:lstStyle/>
          <a:p>
            <a:pPr marL="0" indent="0">
              <a:buNone/>
            </a:pPr>
            <a:r>
              <a:rPr lang="en-US" sz="2200" b="1" dirty="0">
                <a:solidFill>
                  <a:schemeClr val="accent1"/>
                </a:solidFill>
                <a:latin typeface="Open Sans"/>
              </a:rPr>
              <a:t>1. Sum-of-Products Expansions / disjunctive normal form</a:t>
            </a:r>
          </a:p>
          <a:p>
            <a:pPr marL="0" indent="0">
              <a:buNone/>
            </a:pPr>
            <a:r>
              <a:rPr lang="en-US" sz="2200" b="1" dirty="0">
                <a:solidFill>
                  <a:schemeClr val="accent1"/>
                </a:solidFill>
                <a:latin typeface="Open Sans"/>
              </a:rPr>
              <a:t>    Example 2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3737A7B-C02D-4B4E-BC49-942077610076}"/>
                  </a:ext>
                </a:extLst>
              </p:cNvPr>
              <p:cNvSpPr/>
              <p:nvPr/>
            </p:nvSpPr>
            <p:spPr>
              <a:xfrm>
                <a:off x="1629295" y="3099920"/>
                <a:ext cx="9059343" cy="400110"/>
              </a:xfrm>
              <a:prstGeom prst="rect">
                <a:avLst/>
              </a:prstGeom>
            </p:spPr>
            <p:txBody>
              <a:bodyPr wrap="square">
                <a:spAutoFit/>
              </a:bodyPr>
              <a:lstStyle/>
              <a:p>
                <a:r>
                  <a:rPr lang="en-US" sz="2000" dirty="0">
                    <a:latin typeface="Open Sans"/>
                  </a:rPr>
                  <a:t>Find the sum-of-products expansion for the function </a:t>
                </a:r>
                <a:r>
                  <a:rPr lang="en-US" sz="2000" i="1" dirty="0">
                    <a:latin typeface="Open Sans"/>
                  </a:rPr>
                  <a:t>F</a:t>
                </a:r>
                <a:r>
                  <a:rPr lang="en-US" sz="2000" dirty="0">
                    <a:latin typeface="Open Sans"/>
                  </a:rPr>
                  <a:t>(</a:t>
                </a:r>
                <a:r>
                  <a:rPr lang="en-US" sz="2000" i="1" dirty="0">
                    <a:latin typeface="Open Sans"/>
                  </a:rPr>
                  <a:t>x, y, z</a:t>
                </a:r>
                <a:r>
                  <a:rPr lang="en-US" sz="2000" dirty="0">
                    <a:latin typeface="Open Sans"/>
                  </a:rPr>
                  <a:t>) = (</a:t>
                </a:r>
                <a:r>
                  <a:rPr lang="en-US" sz="2000" i="1" dirty="0">
                    <a:latin typeface="Open Sans"/>
                  </a:rPr>
                  <a:t>x </a:t>
                </a:r>
                <a:r>
                  <a:rPr lang="en-US" sz="2000" dirty="0">
                    <a:latin typeface="Open Sans"/>
                  </a:rPr>
                  <a:t>+ </a:t>
                </a:r>
                <a:r>
                  <a:rPr lang="en-US" sz="2000" i="1" dirty="0">
                    <a:latin typeface="Open Sans"/>
                  </a:rPr>
                  <a:t>y</a:t>
                </a:r>
                <a:r>
                  <a:rPr lang="en-US" sz="2000" dirty="0">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endParaRPr lang="en-US" sz="2000" b="1" dirty="0">
                  <a:latin typeface="Open Sans"/>
                </a:endParaRPr>
              </a:p>
            </p:txBody>
          </p:sp>
        </mc:Choice>
        <mc:Fallback xmlns="">
          <p:sp>
            <p:nvSpPr>
              <p:cNvPr id="5" name="Rectangle 4">
                <a:extLst>
                  <a:ext uri="{FF2B5EF4-FFF2-40B4-BE49-F238E27FC236}">
                    <a16:creationId xmlns:a16="http://schemas.microsoft.com/office/drawing/2014/main" id="{73737A7B-C02D-4B4E-BC49-942077610076}"/>
                  </a:ext>
                </a:extLst>
              </p:cNvPr>
              <p:cNvSpPr>
                <a:spLocks noRot="1" noChangeAspect="1" noMove="1" noResize="1" noEditPoints="1" noAdjustHandles="1" noChangeArrowheads="1" noChangeShapeType="1" noTextEdit="1"/>
              </p:cNvSpPr>
              <p:nvPr/>
            </p:nvSpPr>
            <p:spPr>
              <a:xfrm>
                <a:off x="1629295" y="3099920"/>
                <a:ext cx="9059343" cy="400110"/>
              </a:xfrm>
              <a:prstGeom prst="rect">
                <a:avLst/>
              </a:prstGeom>
              <a:blipFill>
                <a:blip r:embed="rId2"/>
                <a:stretch>
                  <a:fillRect l="-673"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5625A5B-CB02-43A9-BE47-A208B8DB7813}"/>
                  </a:ext>
                </a:extLst>
              </p:cNvPr>
              <p:cNvSpPr/>
              <p:nvPr/>
            </p:nvSpPr>
            <p:spPr>
              <a:xfrm>
                <a:off x="1629295" y="4791283"/>
                <a:ext cx="7049192" cy="2043188"/>
              </a:xfrm>
              <a:prstGeom prst="rect">
                <a:avLst/>
              </a:prstGeom>
            </p:spPr>
            <p:txBody>
              <a:bodyPr wrap="square">
                <a:spAutoFit/>
              </a:bodyPr>
              <a:lstStyle/>
              <a:p>
                <a:r>
                  <a:rPr lang="en-US" sz="2000" i="1" dirty="0">
                    <a:solidFill>
                      <a:srgbClr val="000000"/>
                    </a:solidFill>
                    <a:latin typeface="Open Sans"/>
                  </a:rPr>
                  <a:t>F</a:t>
                </a:r>
                <a:r>
                  <a:rPr lang="en-US" sz="2000" dirty="0">
                    <a:solidFill>
                      <a:srgbClr val="000000"/>
                    </a:solidFill>
                    <a:latin typeface="Open Sans"/>
                  </a:rPr>
                  <a:t>(</a:t>
                </a:r>
                <a:r>
                  <a:rPr lang="en-US" sz="2000" i="1" dirty="0">
                    <a:solidFill>
                      <a:srgbClr val="000000"/>
                    </a:solidFill>
                    <a:latin typeface="Open Sans"/>
                  </a:rPr>
                  <a:t>x, y, z</a:t>
                </a:r>
                <a:r>
                  <a:rPr lang="en-US" sz="2000" dirty="0">
                    <a:solidFill>
                      <a:srgbClr val="000000"/>
                    </a:solidFill>
                    <a:latin typeface="Open Sans"/>
                  </a:rPr>
                  <a:t>) = (</a:t>
                </a:r>
                <a:r>
                  <a:rPr lang="en-US" sz="2000" i="1" dirty="0">
                    <a:solidFill>
                      <a:srgbClr val="000000"/>
                    </a:solidFill>
                    <a:latin typeface="Open Sans"/>
                  </a:rPr>
                  <a:t>x </a:t>
                </a:r>
                <a:r>
                  <a:rPr lang="en-US" sz="2000" dirty="0">
                    <a:solidFill>
                      <a:srgbClr val="000000"/>
                    </a:solidFill>
                    <a:latin typeface="Open Sans"/>
                  </a:rPr>
                  <a:t>+ </a:t>
                </a:r>
                <a:r>
                  <a:rPr lang="en-US" sz="2000" i="1" dirty="0">
                    <a:solidFill>
                      <a:srgbClr val="000000"/>
                    </a:solidFill>
                    <a:latin typeface="Open Sans"/>
                  </a:rPr>
                  <a:t>y</a:t>
                </a:r>
                <a:r>
                  <a:rPr lang="en-US" sz="2000" dirty="0">
                    <a:solidFill>
                      <a:srgbClr val="000000"/>
                    </a:solidFill>
                    <a:latin typeface="Open Sans"/>
                  </a:rPr>
                  <a:t>)</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endParaRPr lang="en-US" sz="2000" i="1" dirty="0">
                  <a:solidFill>
                    <a:srgbClr val="000000"/>
                  </a:solidFill>
                  <a:latin typeface="Open Sans"/>
                </a:endParaRPr>
              </a:p>
              <a:p>
                <a:r>
                  <a:rPr lang="en-US" sz="2000" dirty="0">
                    <a:solidFill>
                      <a:srgbClr val="000000"/>
                    </a:solidFill>
                    <a:latin typeface="Open Sans"/>
                  </a:rPr>
                  <a:t>             = </a:t>
                </a:r>
                <a:r>
                  <a:rPr lang="en-US" sz="2000" i="1" dirty="0">
                    <a:solidFill>
                      <a:srgbClr val="000000"/>
                    </a:solidFill>
                    <a:latin typeface="Open Sans"/>
                  </a:rPr>
                  <a:t>x</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r>
                  <a:rPr lang="en-US" sz="2000" i="1" dirty="0">
                    <a:solidFill>
                      <a:srgbClr val="000000"/>
                    </a:solidFill>
                    <a:latin typeface="Open Sans"/>
                  </a:rPr>
                  <a:t>y</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FF0000"/>
                    </a:solidFill>
                    <a:latin typeface="Open Sans"/>
                  </a:rPr>
                  <a:t>Distributive law</a:t>
                </a:r>
              </a:p>
              <a:p>
                <a:pPr>
                  <a:spcBef>
                    <a:spcPts val="300"/>
                  </a:spcBef>
                  <a:spcAft>
                    <a:spcPts val="300"/>
                  </a:spcAft>
                </a:pPr>
                <a:r>
                  <a:rPr lang="en-US" sz="2000" dirty="0">
                    <a:solidFill>
                      <a:srgbClr val="000000"/>
                    </a:solidFill>
                    <a:latin typeface="Open Sans"/>
                  </a:rPr>
                  <a:t>             = </a:t>
                </a:r>
                <a:r>
                  <a:rPr lang="en-US" sz="2000" i="1" dirty="0">
                    <a:solidFill>
                      <a:srgbClr val="000000"/>
                    </a:solidFill>
                    <a:latin typeface="Open Sans"/>
                  </a:rPr>
                  <a:t>x</a:t>
                </a:r>
                <a:r>
                  <a:rPr lang="en-US" sz="2000" dirty="0">
                    <a:solidFill>
                      <a:srgbClr val="000000"/>
                    </a:solidFill>
                    <a:latin typeface="Open Sans"/>
                  </a:rPr>
                  <a:t>1</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+ 1</a:t>
                </a:r>
                <a:r>
                  <a:rPr lang="en-US" sz="2000" i="1" dirty="0">
                    <a:solidFill>
                      <a:srgbClr val="000000"/>
                    </a:solidFill>
                    <a:latin typeface="Open Sans"/>
                  </a:rPr>
                  <a:t>y</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FF0000"/>
                    </a:solidFill>
                    <a:latin typeface="Open Sans"/>
                  </a:rPr>
                  <a:t>Identity law</a:t>
                </a:r>
              </a:p>
              <a:p>
                <a:r>
                  <a:rPr lang="es-ES" sz="2000" dirty="0">
                    <a:solidFill>
                      <a:srgbClr val="000000"/>
                    </a:solidFill>
                    <a:latin typeface="Open Sans"/>
                  </a:rPr>
                  <a:t>             = </a:t>
                </a:r>
                <a:r>
                  <a:rPr lang="es-ES" sz="2000" i="1" dirty="0">
                    <a:solidFill>
                      <a:srgbClr val="000000"/>
                    </a:solidFill>
                    <a:latin typeface="Open Sans"/>
                  </a:rPr>
                  <a:t>x</a:t>
                </a:r>
                <a:r>
                  <a:rPr lang="es-ES" sz="2000" dirty="0">
                    <a:solidFill>
                      <a:srgbClr val="000000"/>
                    </a:solidFill>
                    <a:latin typeface="Open Sans"/>
                  </a:rPr>
                  <a:t>(</a:t>
                </a:r>
                <a:r>
                  <a:rPr lang="es-ES" sz="2000" i="1" dirty="0">
                    <a:solidFill>
                      <a:srgbClr val="000000"/>
                    </a:solidFill>
                    <a:latin typeface="Open Sans"/>
                  </a:rPr>
                  <a:t>y </a:t>
                </a:r>
                <a:r>
                  <a:rPr lang="es-ES" sz="2000"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b="0" i="0" smtClean="0">
                            <a:latin typeface="Cambria Math" panose="02040503050406030204" pitchFamily="18" charset="0"/>
                          </a:rPr>
                          <m:t>y</m:t>
                        </m:r>
                      </m:e>
                    </m:acc>
                  </m:oMath>
                </a14:m>
                <a:r>
                  <a:rPr lang="es-ES" sz="2000" dirty="0">
                    <a:solidFill>
                      <a:srgbClr val="000000"/>
                    </a:solidFill>
                    <a:latin typeface="Open Sans"/>
                  </a:rPr>
                  <a:t>)</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s-ES" sz="2000" i="1" dirty="0">
                    <a:solidFill>
                      <a:srgbClr val="000000"/>
                    </a:solidFill>
                    <a:latin typeface="Open Sans"/>
                  </a:rPr>
                  <a:t> </a:t>
                </a:r>
                <a:r>
                  <a:rPr lang="es-ES" sz="2000" dirty="0">
                    <a:solidFill>
                      <a:srgbClr val="000000"/>
                    </a:solidFill>
                    <a:latin typeface="Open Sans"/>
                  </a:rPr>
                  <a:t>+ (</a:t>
                </a:r>
                <a:r>
                  <a:rPr lang="es-ES" sz="2000" i="1" dirty="0">
                    <a:solidFill>
                      <a:srgbClr val="000000"/>
                    </a:solidFill>
                    <a:latin typeface="Open Sans"/>
                  </a:rPr>
                  <a:t>x </a:t>
                </a:r>
                <a:r>
                  <a:rPr lang="es-ES" sz="2000"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b="0" i="0" smtClean="0">
                            <a:latin typeface="Cambria Math" panose="02040503050406030204" pitchFamily="18" charset="0"/>
                          </a:rPr>
                          <m:t>x</m:t>
                        </m:r>
                      </m:e>
                    </m:acc>
                  </m:oMath>
                </a14:m>
                <a:r>
                  <a:rPr lang="es-ES" sz="2000" dirty="0">
                    <a:solidFill>
                      <a:srgbClr val="000000"/>
                    </a:solidFill>
                    <a:latin typeface="Open Sans"/>
                  </a:rPr>
                  <a:t>)</a:t>
                </a:r>
                <a:r>
                  <a:rPr lang="es-ES" sz="2000" i="1" dirty="0" err="1">
                    <a:solidFill>
                      <a:srgbClr val="000000"/>
                    </a:solidFill>
                    <a:latin typeface="Open Sans"/>
                  </a:rPr>
                  <a:t>y</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s-ES" sz="2000" i="1" dirty="0">
                    <a:solidFill>
                      <a:srgbClr val="000000"/>
                    </a:solidFill>
                    <a:latin typeface="Open Sans"/>
                  </a:rPr>
                  <a:t>               </a:t>
                </a:r>
                <a:r>
                  <a:rPr lang="es-ES" sz="2000" dirty="0">
                    <a:solidFill>
                      <a:srgbClr val="FF0000"/>
                    </a:solidFill>
                    <a:latin typeface="Open Sans"/>
                  </a:rPr>
                  <a:t>Unit </a:t>
                </a:r>
                <a:r>
                  <a:rPr lang="es-ES" sz="2000" dirty="0" err="1">
                    <a:solidFill>
                      <a:srgbClr val="FF0000"/>
                    </a:solidFill>
                    <a:latin typeface="Open Sans"/>
                  </a:rPr>
                  <a:t>property</a:t>
                </a:r>
                <a:endParaRPr lang="es-ES" sz="2000" dirty="0">
                  <a:solidFill>
                    <a:srgbClr val="FF0000"/>
                  </a:solidFill>
                  <a:latin typeface="Open Sans"/>
                </a:endParaRPr>
              </a:p>
              <a:p>
                <a:r>
                  <a:rPr lang="en-US" sz="2000" dirty="0">
                    <a:solidFill>
                      <a:srgbClr val="000000"/>
                    </a:solidFill>
                    <a:latin typeface="Open Sans"/>
                  </a:rPr>
                  <a:t>             = </a:t>
                </a:r>
                <a:r>
                  <a:rPr lang="en-US" sz="2000" b="1" i="1" dirty="0">
                    <a:solidFill>
                      <a:srgbClr val="0079B8"/>
                    </a:solidFill>
                    <a:latin typeface="Open Sans"/>
                  </a:rPr>
                  <a:t>xy</a:t>
                </a:r>
                <a:r>
                  <a:rPr lang="en-US" sz="2000" b="1" dirty="0">
                    <a:solidFill>
                      <a:srgbClr val="0079B8"/>
                    </a:solidFill>
                  </a:rPr>
                  <a:t> </a:t>
                </a:r>
                <a14:m>
                  <m:oMath xmlns:m="http://schemas.openxmlformats.org/officeDocument/2006/math">
                    <m:acc>
                      <m:accPr>
                        <m:chr m:val="̅"/>
                        <m:ctrlPr>
                          <a:rPr lang="en-US" sz="2000" b="1" i="1">
                            <a:solidFill>
                              <a:srgbClr val="0079B8"/>
                            </a:solidFill>
                            <a:latin typeface="Cambria Math" panose="02040503050406030204" pitchFamily="18" charset="0"/>
                          </a:rPr>
                        </m:ctrlPr>
                      </m:accPr>
                      <m:e>
                        <m:r>
                          <m:rPr>
                            <m:nor/>
                          </m:rPr>
                          <a:rPr lang="en-US" sz="2000" b="1">
                            <a:solidFill>
                              <a:srgbClr val="0079B8"/>
                            </a:solidFill>
                            <a:latin typeface="Open Sans"/>
                          </a:rPr>
                          <m:t>z</m:t>
                        </m:r>
                      </m:e>
                    </m:acc>
                  </m:oMath>
                </a14:m>
                <a:r>
                  <a:rPr lang="en-US" sz="2000" b="1" i="1" dirty="0">
                    <a:solidFill>
                      <a:srgbClr val="0079B8"/>
                    </a:solidFill>
                    <a:latin typeface="Open Sans"/>
                  </a:rPr>
                  <a:t> </a:t>
                </a:r>
                <a:r>
                  <a:rPr lang="en-US" sz="2000" dirty="0">
                    <a:solidFill>
                      <a:srgbClr val="000000"/>
                    </a:solidFill>
                    <a:latin typeface="Open Sans"/>
                  </a:rPr>
                  <a:t>+ </a:t>
                </a:r>
                <a:r>
                  <a:rPr lang="en-US" sz="2000" i="1" dirty="0">
                    <a:solidFill>
                      <a:srgbClr val="000000"/>
                    </a:solidFill>
                    <a:latin typeface="Open Sans"/>
                  </a:rPr>
                  <a:t>x</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b="0" i="0" smtClean="0">
                            <a:latin typeface="Cambria Math" panose="02040503050406030204" pitchFamily="18" charset="0"/>
                          </a:rPr>
                          <m:t>y</m:t>
                        </m:r>
                      </m:e>
                    </m:acc>
                  </m:oMath>
                </a14:m>
                <a:r>
                  <a:rPr lang="en-US" sz="2000" i="1"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r>
                  <a:rPr lang="en-US" sz="2000" b="1" i="1" dirty="0">
                    <a:solidFill>
                      <a:srgbClr val="0079B8"/>
                    </a:solidFill>
                    <a:latin typeface="Open Sans"/>
                  </a:rPr>
                  <a:t>xy</a:t>
                </a:r>
                <a:r>
                  <a:rPr lang="en-US" sz="2000" b="1" dirty="0">
                    <a:solidFill>
                      <a:srgbClr val="0079B8"/>
                    </a:solidFill>
                  </a:rPr>
                  <a:t> </a:t>
                </a:r>
                <a14:m>
                  <m:oMath xmlns:m="http://schemas.openxmlformats.org/officeDocument/2006/math">
                    <m:acc>
                      <m:accPr>
                        <m:chr m:val="̅"/>
                        <m:ctrlPr>
                          <a:rPr lang="en-US" sz="2000" b="1" i="1">
                            <a:solidFill>
                              <a:srgbClr val="0079B8"/>
                            </a:solidFill>
                            <a:latin typeface="Cambria Math" panose="02040503050406030204" pitchFamily="18" charset="0"/>
                          </a:rPr>
                        </m:ctrlPr>
                      </m:accPr>
                      <m:e>
                        <m:r>
                          <m:rPr>
                            <m:nor/>
                          </m:rPr>
                          <a:rPr lang="en-US" sz="2000" b="1">
                            <a:solidFill>
                              <a:srgbClr val="0079B8"/>
                            </a:solidFill>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i="1">
                            <a:latin typeface="Cambria Math" panose="02040503050406030204" pitchFamily="18" charset="0"/>
                          </a:rPr>
                          <m:t>x</m:t>
                        </m:r>
                      </m:e>
                    </m:acc>
                    <m:r>
                      <a:rPr lang="en-US" sz="2000" i="1">
                        <a:latin typeface="Cambria Math" panose="02040503050406030204" pitchFamily="18" charset="0"/>
                      </a:rPr>
                      <m:t> </m:t>
                    </m:r>
                  </m:oMath>
                </a14:m>
                <a:r>
                  <a:rPr lang="en-US" sz="2000" i="1" dirty="0" err="1">
                    <a:solidFill>
                      <a:srgbClr val="000000"/>
                    </a:solidFill>
                    <a:latin typeface="Open Sans"/>
                  </a:rPr>
                  <a:t>y</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FF0000"/>
                    </a:solidFill>
                    <a:latin typeface="Open Sans"/>
                  </a:rPr>
                  <a:t>Distributive law</a:t>
                </a:r>
              </a:p>
              <a:p>
                <a:r>
                  <a:rPr lang="en-US" sz="2000" dirty="0">
                    <a:solidFill>
                      <a:srgbClr val="000000"/>
                    </a:solidFill>
                    <a:latin typeface="Open Sans"/>
                  </a:rPr>
                  <a:t>             = </a:t>
                </a:r>
                <a:r>
                  <a:rPr lang="en-US" sz="2000" i="1" dirty="0" err="1">
                    <a:solidFill>
                      <a:srgbClr val="000000"/>
                    </a:solidFill>
                    <a:latin typeface="Open Sans"/>
                  </a:rPr>
                  <a:t>xy</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r>
                  <a:rPr lang="en-US" sz="2000" i="1" dirty="0">
                    <a:solidFill>
                      <a:srgbClr val="000000"/>
                    </a:solidFill>
                    <a:latin typeface="Open Sans"/>
                  </a:rPr>
                  <a:t>x</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Cambria Math" panose="02040503050406030204" pitchFamily="18" charset="0"/>
                          </a:rPr>
                          <m:t>y</m:t>
                        </m:r>
                      </m:e>
                    </m:acc>
                  </m:oMath>
                </a14:m>
                <a:r>
                  <a:rPr lang="en-US" sz="2000" i="1"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i="1">
                            <a:latin typeface="Cambria Math" panose="02040503050406030204" pitchFamily="18" charset="0"/>
                          </a:rPr>
                          <m:t>x</m:t>
                        </m:r>
                      </m:e>
                    </m:acc>
                    <m:r>
                      <a:rPr lang="en-US" sz="2000" i="1">
                        <a:latin typeface="Cambria Math" panose="02040503050406030204" pitchFamily="18" charset="0"/>
                      </a:rPr>
                      <m:t> </m:t>
                    </m:r>
                  </m:oMath>
                </a14:m>
                <a:r>
                  <a:rPr lang="en-US" sz="2000" i="1" dirty="0" err="1">
                    <a:solidFill>
                      <a:srgbClr val="000000"/>
                    </a:solidFill>
                    <a:latin typeface="Open Sans"/>
                  </a:rPr>
                  <a:t>y</a:t>
                </a:r>
                <a:r>
                  <a:rPr lang="en-US" sz="2000" i="1"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s-ES" sz="2000" i="1" dirty="0">
                    <a:solidFill>
                      <a:srgbClr val="000000"/>
                    </a:solidFill>
                    <a:latin typeface="Open Sans"/>
                  </a:rPr>
                  <a:t>                      </a:t>
                </a:r>
                <a:r>
                  <a:rPr lang="en-US" sz="2000" dirty="0">
                    <a:solidFill>
                      <a:srgbClr val="FF0000"/>
                    </a:solidFill>
                    <a:latin typeface="Open Sans"/>
                  </a:rPr>
                  <a:t>Idempotent law</a:t>
                </a:r>
              </a:p>
            </p:txBody>
          </p:sp>
        </mc:Choice>
        <mc:Fallback xmlns="">
          <p:sp>
            <p:nvSpPr>
              <p:cNvPr id="9" name="Rectangle 8">
                <a:extLst>
                  <a:ext uri="{FF2B5EF4-FFF2-40B4-BE49-F238E27FC236}">
                    <a16:creationId xmlns:a16="http://schemas.microsoft.com/office/drawing/2014/main" id="{F5625A5B-CB02-43A9-BE47-A208B8DB7813}"/>
                  </a:ext>
                </a:extLst>
              </p:cNvPr>
              <p:cNvSpPr>
                <a:spLocks noRot="1" noChangeAspect="1" noMove="1" noResize="1" noEditPoints="1" noAdjustHandles="1" noChangeArrowheads="1" noChangeShapeType="1" noTextEdit="1"/>
              </p:cNvSpPr>
              <p:nvPr/>
            </p:nvSpPr>
            <p:spPr>
              <a:xfrm>
                <a:off x="1629295" y="4791283"/>
                <a:ext cx="7049192" cy="2043188"/>
              </a:xfrm>
              <a:prstGeom prst="rect">
                <a:avLst/>
              </a:prstGeom>
              <a:blipFill>
                <a:blip r:embed="rId3"/>
                <a:stretch>
                  <a:fillRect l="-864" t="-2090" b="-298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6B30541-C68D-40C0-8298-8A3C8F3B785A}"/>
              </a:ext>
            </a:extLst>
          </p:cNvPr>
          <p:cNvSpPr/>
          <p:nvPr/>
        </p:nvSpPr>
        <p:spPr>
          <a:xfrm>
            <a:off x="1584764" y="3631934"/>
            <a:ext cx="3435556" cy="1107996"/>
          </a:xfrm>
          <a:prstGeom prst="rect">
            <a:avLst/>
          </a:prstGeom>
        </p:spPr>
        <p:txBody>
          <a:bodyPr wrap="none">
            <a:spAutoFit/>
          </a:bodyPr>
          <a:lstStyle/>
          <a:p>
            <a:pPr marL="0" indent="0" algn="just">
              <a:buNone/>
            </a:pPr>
            <a:r>
              <a:rPr lang="en-US" sz="2200" b="1" i="1" dirty="0">
                <a:solidFill>
                  <a:srgbClr val="00B050"/>
                </a:solidFill>
                <a:latin typeface="Open Sans"/>
              </a:rPr>
              <a:t>Solution :</a:t>
            </a:r>
          </a:p>
          <a:p>
            <a:pPr marL="0" indent="0" algn="just">
              <a:buNone/>
            </a:pPr>
            <a:endParaRPr lang="en-US" sz="2200" b="1" i="1" dirty="0">
              <a:solidFill>
                <a:srgbClr val="00B050"/>
              </a:solidFill>
              <a:latin typeface="Open Sans"/>
            </a:endParaRPr>
          </a:p>
          <a:p>
            <a:pPr marL="0" indent="0" algn="just">
              <a:buNone/>
            </a:pPr>
            <a:r>
              <a:rPr lang="en-US" sz="2200" b="1" i="1" dirty="0">
                <a:latin typeface="Open Sans"/>
              </a:rPr>
              <a:t>a</a:t>
            </a:r>
            <a:r>
              <a:rPr lang="en-US" sz="2200" b="1" i="1" dirty="0">
                <a:solidFill>
                  <a:srgbClr val="00B050"/>
                </a:solidFill>
                <a:latin typeface="Open Sans"/>
              </a:rPr>
              <a:t>. </a:t>
            </a:r>
            <a:r>
              <a:rPr lang="en-US" sz="2000" b="1" dirty="0">
                <a:latin typeface="Open Sans"/>
              </a:rPr>
              <a:t>Using Boolean identities</a:t>
            </a:r>
            <a:endParaRPr lang="en-US" sz="2000" b="1" i="1" dirty="0">
              <a:solidFill>
                <a:srgbClr val="00B050"/>
              </a:solidFill>
              <a:latin typeface="Open Sans"/>
            </a:endParaRPr>
          </a:p>
        </p:txBody>
      </p:sp>
    </p:spTree>
    <p:extLst>
      <p:ext uri="{BB962C8B-B14F-4D97-AF65-F5344CB8AC3E}">
        <p14:creationId xmlns:p14="http://schemas.microsoft.com/office/powerpoint/2010/main" val="12451561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a:xfrm>
            <a:off x="2244825" y="558508"/>
            <a:ext cx="8260933" cy="1260475"/>
          </a:xfrm>
        </p:spPr>
        <p:txBody>
          <a:bodyPr/>
          <a:lstStyle/>
          <a:p>
            <a:pPr algn="r"/>
            <a:r>
              <a:rPr lang="en-US" sz="3000" dirty="0">
                <a:solidFill>
                  <a:schemeClr val="accent1"/>
                </a:solidFill>
                <a:latin typeface="Open Sans"/>
              </a:rPr>
              <a:t>Representing Boolean Functions</a:t>
            </a:r>
          </a:p>
        </p:txBody>
      </p:sp>
      <p:sp>
        <p:nvSpPr>
          <p:cNvPr id="10" name="Rectangle 9">
            <a:extLst>
              <a:ext uri="{FF2B5EF4-FFF2-40B4-BE49-F238E27FC236}">
                <a16:creationId xmlns:a16="http://schemas.microsoft.com/office/drawing/2014/main" id="{06B30541-C68D-40C0-8298-8A3C8F3B785A}"/>
              </a:ext>
            </a:extLst>
          </p:cNvPr>
          <p:cNvSpPr/>
          <p:nvPr/>
        </p:nvSpPr>
        <p:spPr>
          <a:xfrm>
            <a:off x="1213658" y="2327420"/>
            <a:ext cx="9059343" cy="1077218"/>
          </a:xfrm>
          <a:prstGeom prst="rect">
            <a:avLst/>
          </a:prstGeom>
        </p:spPr>
        <p:txBody>
          <a:bodyPr wrap="square">
            <a:spAutoFit/>
          </a:bodyPr>
          <a:lstStyle/>
          <a:p>
            <a:pPr marL="0" indent="0" algn="just">
              <a:buNone/>
            </a:pPr>
            <a:r>
              <a:rPr lang="en-US" sz="2200" b="1" i="1" dirty="0">
                <a:solidFill>
                  <a:srgbClr val="00B050"/>
                </a:solidFill>
                <a:latin typeface="Open Sans"/>
              </a:rPr>
              <a:t>Solution :</a:t>
            </a:r>
          </a:p>
          <a:p>
            <a:pPr marL="349250" indent="-349250"/>
            <a:r>
              <a:rPr lang="en-US" sz="2200" b="1" dirty="0">
                <a:latin typeface="Open Sans"/>
              </a:rPr>
              <a:t>b</a:t>
            </a:r>
            <a:r>
              <a:rPr lang="en-US" sz="2200" b="1" i="1" dirty="0">
                <a:latin typeface="Open Sans"/>
              </a:rPr>
              <a:t>.  </a:t>
            </a:r>
            <a:r>
              <a:rPr lang="en-US" sz="2000" i="1" dirty="0">
                <a:latin typeface="Open Sans"/>
              </a:rPr>
              <a:t>B</a:t>
            </a:r>
            <a:r>
              <a:rPr lang="en-US" sz="2000" dirty="0">
                <a:latin typeface="Open Sans"/>
              </a:rPr>
              <a:t>y determining the values of </a:t>
            </a:r>
            <a:r>
              <a:rPr lang="en-US" sz="2000" i="1" dirty="0">
                <a:latin typeface="Open Sans"/>
              </a:rPr>
              <a:t>F </a:t>
            </a:r>
            <a:r>
              <a:rPr lang="en-US" sz="2000" dirty="0">
                <a:latin typeface="Open Sans"/>
              </a:rPr>
              <a:t>for all possible values of the variables </a:t>
            </a:r>
            <a:r>
              <a:rPr lang="en-US" sz="2000" i="1" dirty="0">
                <a:latin typeface="Open Sans"/>
              </a:rPr>
              <a:t>x</a:t>
            </a:r>
            <a:r>
              <a:rPr lang="en-US" sz="2000" dirty="0">
                <a:latin typeface="Open Sans"/>
              </a:rPr>
              <a:t>, </a:t>
            </a:r>
            <a:r>
              <a:rPr lang="en-US" sz="2000" i="1" dirty="0">
                <a:latin typeface="Open Sans"/>
              </a:rPr>
              <a:t>y</a:t>
            </a:r>
            <a:r>
              <a:rPr lang="en-US" sz="2000" dirty="0">
                <a:latin typeface="Open Sans"/>
              </a:rPr>
              <a:t>, and </a:t>
            </a:r>
            <a:r>
              <a:rPr lang="en-US" sz="2000" i="1" dirty="0">
                <a:latin typeface="Open Sans"/>
              </a:rPr>
              <a:t>z</a:t>
            </a:r>
            <a:endParaRPr lang="en-US" sz="2000" b="1" i="1" dirty="0">
              <a:solidFill>
                <a:srgbClr val="00B050"/>
              </a:solidFill>
              <a:latin typeface="Open Sans"/>
            </a:endParaRPr>
          </a:p>
        </p:txBody>
      </p:sp>
      <p:pic>
        <p:nvPicPr>
          <p:cNvPr id="6" name="Picture 5">
            <a:extLst>
              <a:ext uri="{FF2B5EF4-FFF2-40B4-BE49-F238E27FC236}">
                <a16:creationId xmlns:a16="http://schemas.microsoft.com/office/drawing/2014/main" id="{4326E384-8CF1-457E-BFAF-9D3C3ADA8982}"/>
              </a:ext>
            </a:extLst>
          </p:cNvPr>
          <p:cNvPicPr>
            <a:picLocks noChangeAspect="1"/>
          </p:cNvPicPr>
          <p:nvPr/>
        </p:nvPicPr>
        <p:blipFill>
          <a:blip r:embed="rId2"/>
          <a:stretch>
            <a:fillRect/>
          </a:stretch>
        </p:blipFill>
        <p:spPr>
          <a:xfrm>
            <a:off x="1559936" y="3430702"/>
            <a:ext cx="5622260" cy="350052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03599E3-2911-4D27-AE2D-C030956BE10A}"/>
                  </a:ext>
                </a:extLst>
              </p:cNvPr>
              <p:cNvSpPr/>
              <p:nvPr/>
            </p:nvSpPr>
            <p:spPr>
              <a:xfrm>
                <a:off x="7219162" y="4227326"/>
                <a:ext cx="3469476" cy="400110"/>
              </a:xfrm>
              <a:prstGeom prst="rect">
                <a:avLst/>
              </a:prstGeom>
            </p:spPr>
            <p:txBody>
              <a:bodyPr wrap="none">
                <a:spAutoFit/>
              </a:bodyPr>
              <a:lstStyle/>
              <a:p>
                <a:r>
                  <a:rPr lang="en-US" sz="2000" i="1" dirty="0">
                    <a:solidFill>
                      <a:srgbClr val="000000"/>
                    </a:solidFill>
                    <a:latin typeface="Open Sans"/>
                  </a:rPr>
                  <a:t>F</a:t>
                </a:r>
                <a:r>
                  <a:rPr lang="en-US" sz="2000" dirty="0">
                    <a:solidFill>
                      <a:srgbClr val="000000"/>
                    </a:solidFill>
                    <a:latin typeface="Open Sans"/>
                  </a:rPr>
                  <a:t>(</a:t>
                </a:r>
                <a:r>
                  <a:rPr lang="en-US" sz="2000" i="1" dirty="0">
                    <a:solidFill>
                      <a:srgbClr val="000000"/>
                    </a:solidFill>
                    <a:latin typeface="Open Sans"/>
                  </a:rPr>
                  <a:t>x, y, z</a:t>
                </a:r>
                <a:r>
                  <a:rPr lang="en-US" sz="2000" dirty="0">
                    <a:solidFill>
                      <a:srgbClr val="000000"/>
                    </a:solidFill>
                    <a:latin typeface="Open Sans"/>
                  </a:rPr>
                  <a:t>) = </a:t>
                </a:r>
                <a:r>
                  <a:rPr lang="en-US" sz="2000" i="1" dirty="0">
                    <a:solidFill>
                      <a:srgbClr val="000000"/>
                    </a:solidFill>
                    <a:latin typeface="Open Sans"/>
                  </a:rPr>
                  <a:t>xy</a:t>
                </a:r>
                <a:r>
                  <a:rPr lang="en-US" sz="2000" dirty="0">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r>
                  <a:rPr lang="en-US" sz="2000" i="1" dirty="0">
                    <a:solidFill>
                      <a:srgbClr val="000000"/>
                    </a:solidFill>
                    <a:latin typeface="Open Sans"/>
                  </a:rPr>
                  <a:t>x</a:t>
                </a:r>
                <a:r>
                  <a:rPr lang="en-US" sz="2000" dirty="0">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smtClean="0">
                            <a:latin typeface="Open Sans"/>
                          </a:rPr>
                          <m:t>y</m:t>
                        </m:r>
                      </m:e>
                    </m:acc>
                  </m:oMath>
                </a14:m>
                <a:r>
                  <a:rPr lang="en-US" sz="2000" i="1"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i="1" dirty="0">
                    <a:solidFill>
                      <a:srgbClr val="000000"/>
                    </a:solidFill>
                    <a:latin typeface="Open Sans"/>
                  </a:rPr>
                  <a:t> </a:t>
                </a:r>
                <a:r>
                  <a:rPr lang="en-US" sz="2000"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i="1">
                            <a:latin typeface="Open Sans"/>
                          </a:rPr>
                          <m:t>x</m:t>
                        </m:r>
                      </m:e>
                    </m:acc>
                    <m:r>
                      <a:rPr lang="en-US" sz="2000" i="1">
                        <a:latin typeface="Cambria Math" panose="02040503050406030204" pitchFamily="18" charset="0"/>
                      </a:rPr>
                      <m:t> </m:t>
                    </m:r>
                  </m:oMath>
                </a14:m>
                <a:r>
                  <a:rPr lang="en-US" sz="2000" i="1" dirty="0" err="1">
                    <a:solidFill>
                      <a:srgbClr val="000000"/>
                    </a:solidFill>
                    <a:latin typeface="Open Sans"/>
                  </a:rPr>
                  <a:t>y</a:t>
                </a:r>
                <a:r>
                  <a:rPr lang="en-US" sz="2000" i="1" dirty="0">
                    <a:solidFill>
                      <a:srgbClr val="000000"/>
                    </a:solidFill>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dirty="0">
                    <a:solidFill>
                      <a:srgbClr val="000000"/>
                    </a:solidFill>
                    <a:latin typeface="Open Sans"/>
                  </a:rPr>
                  <a:t> </a:t>
                </a:r>
                <a:endParaRPr lang="en-US" sz="2000" dirty="0">
                  <a:latin typeface="Open Sans"/>
                </a:endParaRPr>
              </a:p>
            </p:txBody>
          </p:sp>
        </mc:Choice>
        <mc:Fallback xmlns="">
          <p:sp>
            <p:nvSpPr>
              <p:cNvPr id="7" name="Rectangle 6">
                <a:extLst>
                  <a:ext uri="{FF2B5EF4-FFF2-40B4-BE49-F238E27FC236}">
                    <a16:creationId xmlns:a16="http://schemas.microsoft.com/office/drawing/2014/main" id="{403599E3-2911-4D27-AE2D-C030956BE10A}"/>
                  </a:ext>
                </a:extLst>
              </p:cNvPr>
              <p:cNvSpPr>
                <a:spLocks noRot="1" noChangeAspect="1" noMove="1" noResize="1" noEditPoints="1" noAdjustHandles="1" noChangeArrowheads="1" noChangeShapeType="1" noTextEdit="1"/>
              </p:cNvSpPr>
              <p:nvPr/>
            </p:nvSpPr>
            <p:spPr>
              <a:xfrm>
                <a:off x="7219162" y="4227326"/>
                <a:ext cx="3469476" cy="400110"/>
              </a:xfrm>
              <a:prstGeom prst="rect">
                <a:avLst/>
              </a:prstGeom>
              <a:blipFill>
                <a:blip r:embed="rId3"/>
                <a:stretch>
                  <a:fillRect l="-1757" t="-7576" r="-4569" b="-2575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4A162DB-8093-40A9-A314-A7AB68966D40}"/>
              </a:ext>
            </a:extLst>
          </p:cNvPr>
          <p:cNvSpPr/>
          <p:nvPr/>
        </p:nvSpPr>
        <p:spPr>
          <a:xfrm>
            <a:off x="7215188" y="3781425"/>
            <a:ext cx="1336456" cy="400110"/>
          </a:xfrm>
          <a:prstGeom prst="rect">
            <a:avLst/>
          </a:prstGeom>
        </p:spPr>
        <p:txBody>
          <a:bodyPr wrap="none">
            <a:spAutoFit/>
          </a:bodyPr>
          <a:lstStyle/>
          <a:p>
            <a:r>
              <a:rPr lang="en-US" sz="2000" b="1" dirty="0">
                <a:solidFill>
                  <a:srgbClr val="0070C0"/>
                </a:solidFill>
                <a:latin typeface="STIXGeneral-Regular"/>
              </a:rPr>
              <a:t>This gives :</a:t>
            </a:r>
            <a:endParaRPr lang="en-US" sz="2000" b="1" dirty="0">
              <a:solidFill>
                <a:srgbClr val="0070C0"/>
              </a:solidFill>
            </a:endParaRPr>
          </a:p>
        </p:txBody>
      </p:sp>
    </p:spTree>
    <p:extLst>
      <p:ext uri="{BB962C8B-B14F-4D97-AF65-F5344CB8AC3E}">
        <p14:creationId xmlns:p14="http://schemas.microsoft.com/office/powerpoint/2010/main" val="3431810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769630"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sz="3000" b="1" dirty="0">
                <a:solidFill>
                  <a:schemeClr val="bg1"/>
                </a:solidFill>
                <a:latin typeface="Open Sans"/>
              </a:rPr>
              <a:t>Representing Boolean Functions</a:t>
            </a:r>
            <a:endParaRPr lang="en-US" altLang="en-US" sz="3000" b="1" dirty="0">
              <a:solidFill>
                <a:schemeClr val="bg1"/>
              </a:solidFill>
              <a:latin typeface="Open Sans"/>
            </a:endParaRPr>
          </a:p>
        </p:txBody>
      </p:sp>
    </p:spTree>
    <p:extLst>
      <p:ext uri="{BB962C8B-B14F-4D97-AF65-F5344CB8AC3E}">
        <p14:creationId xmlns:p14="http://schemas.microsoft.com/office/powerpoint/2010/main" val="91578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a:xfrm>
            <a:off x="2060415" y="588341"/>
            <a:ext cx="8260933" cy="1260475"/>
          </a:xfrm>
        </p:spPr>
        <p:txBody>
          <a:bodyPr/>
          <a:lstStyle/>
          <a:p>
            <a:pPr algn="r"/>
            <a:r>
              <a:rPr lang="en-US" sz="3000" dirty="0">
                <a:solidFill>
                  <a:schemeClr val="accent1"/>
                </a:solidFill>
                <a:latin typeface="Open Sans"/>
              </a:rPr>
              <a:t>Representing Boolean Functions</a:t>
            </a:r>
          </a:p>
        </p:txBody>
      </p:sp>
      <p:sp>
        <p:nvSpPr>
          <p:cNvPr id="10" name="Rectangle 9">
            <a:extLst>
              <a:ext uri="{FF2B5EF4-FFF2-40B4-BE49-F238E27FC236}">
                <a16:creationId xmlns:a16="http://schemas.microsoft.com/office/drawing/2014/main" id="{06B30541-C68D-40C0-8298-8A3C8F3B785A}"/>
              </a:ext>
            </a:extLst>
          </p:cNvPr>
          <p:cNvSpPr/>
          <p:nvPr/>
        </p:nvSpPr>
        <p:spPr>
          <a:xfrm>
            <a:off x="1363287" y="2332359"/>
            <a:ext cx="8909714" cy="2246769"/>
          </a:xfrm>
          <a:prstGeom prst="rect">
            <a:avLst/>
          </a:prstGeom>
        </p:spPr>
        <p:txBody>
          <a:bodyPr wrap="square">
            <a:spAutoFit/>
          </a:bodyPr>
          <a:lstStyle/>
          <a:p>
            <a:pPr marL="342900" indent="-342900" algn="just">
              <a:buFont typeface="Wingdings" panose="05000000000000000000" pitchFamily="2" charset="2"/>
              <a:buChar char="q"/>
            </a:pPr>
            <a:r>
              <a:rPr lang="en-US" sz="2000" dirty="0">
                <a:latin typeface="Open Sans"/>
              </a:rPr>
              <a:t>The basic elements of circuits are called </a:t>
            </a:r>
            <a:r>
              <a:rPr lang="en-US" sz="2000" b="1" dirty="0">
                <a:solidFill>
                  <a:srgbClr val="FF0000"/>
                </a:solidFill>
                <a:latin typeface="Open Sans"/>
              </a:rPr>
              <a:t>gates</a:t>
            </a:r>
          </a:p>
          <a:p>
            <a:pPr marL="342900" indent="-342900" algn="just">
              <a:buFont typeface="Wingdings" panose="05000000000000000000" pitchFamily="2" charset="2"/>
              <a:buChar char="q"/>
            </a:pPr>
            <a:r>
              <a:rPr lang="en-US" sz="2000" dirty="0">
                <a:latin typeface="Open Sans"/>
              </a:rPr>
              <a:t>The circuits that give output that depends only on the input, and not on the </a:t>
            </a:r>
            <a:r>
              <a:rPr lang="en-US" sz="2000" dirty="0" err="1">
                <a:latin typeface="Open Sans"/>
              </a:rPr>
              <a:t>currentstate</a:t>
            </a:r>
            <a:r>
              <a:rPr lang="en-US" sz="2000" dirty="0">
                <a:latin typeface="Open Sans"/>
              </a:rPr>
              <a:t> of the circuit. In other words, these circuits have no memory capabilities. Such circuits are called </a:t>
            </a:r>
            <a:r>
              <a:rPr lang="en-US" sz="2000" b="1" dirty="0">
                <a:solidFill>
                  <a:srgbClr val="FF0000"/>
                </a:solidFill>
                <a:latin typeface="Open Sans"/>
              </a:rPr>
              <a:t>combinational circuits </a:t>
            </a:r>
            <a:r>
              <a:rPr lang="en-US" sz="2000" dirty="0">
                <a:latin typeface="Open Sans"/>
              </a:rPr>
              <a:t>or </a:t>
            </a:r>
            <a:r>
              <a:rPr lang="en-US" sz="2000" b="1" dirty="0">
                <a:solidFill>
                  <a:srgbClr val="FF0000"/>
                </a:solidFill>
                <a:latin typeface="Open Sans"/>
              </a:rPr>
              <a:t>gating networks</a:t>
            </a:r>
            <a:r>
              <a:rPr lang="en-US" sz="2000" dirty="0">
                <a:solidFill>
                  <a:srgbClr val="FF0000"/>
                </a:solidFill>
                <a:latin typeface="Open Sans"/>
              </a:rPr>
              <a:t>.</a:t>
            </a:r>
          </a:p>
          <a:p>
            <a:pPr marL="342900" indent="-342900" algn="just">
              <a:buFont typeface="Wingdings" panose="05000000000000000000" pitchFamily="2" charset="2"/>
              <a:buChar char="q"/>
            </a:pPr>
            <a:endParaRPr lang="en-US" sz="2000" b="1" i="1" dirty="0">
              <a:solidFill>
                <a:srgbClr val="FF0000"/>
              </a:solidFill>
              <a:latin typeface="Open Sans"/>
            </a:endParaRPr>
          </a:p>
          <a:p>
            <a:pPr marL="342900" indent="-342900" algn="just">
              <a:buFont typeface="Wingdings" panose="05000000000000000000" pitchFamily="2" charset="2"/>
              <a:buChar char="q"/>
            </a:pPr>
            <a:r>
              <a:rPr lang="en-US" sz="2000" b="1" dirty="0">
                <a:latin typeface="Open Sans"/>
              </a:rPr>
              <a:t>Basic types of gates.</a:t>
            </a:r>
            <a:endParaRPr lang="en-US" sz="2000" b="1" i="1" dirty="0">
              <a:solidFill>
                <a:srgbClr val="FF0000"/>
              </a:solidFill>
              <a:latin typeface="Open Sans"/>
            </a:endParaRPr>
          </a:p>
        </p:txBody>
      </p:sp>
      <p:pic>
        <p:nvPicPr>
          <p:cNvPr id="3" name="Picture 2">
            <a:extLst>
              <a:ext uri="{FF2B5EF4-FFF2-40B4-BE49-F238E27FC236}">
                <a16:creationId xmlns:a16="http://schemas.microsoft.com/office/drawing/2014/main" id="{A39A7742-CA04-45B9-861C-B800C60F215B}"/>
              </a:ext>
            </a:extLst>
          </p:cNvPr>
          <p:cNvPicPr>
            <a:picLocks noChangeAspect="1"/>
          </p:cNvPicPr>
          <p:nvPr/>
        </p:nvPicPr>
        <p:blipFill>
          <a:blip r:embed="rId2"/>
          <a:stretch>
            <a:fillRect/>
          </a:stretch>
        </p:blipFill>
        <p:spPr>
          <a:xfrm>
            <a:off x="1867866" y="5020887"/>
            <a:ext cx="2419471" cy="1702175"/>
          </a:xfrm>
          <a:prstGeom prst="rect">
            <a:avLst/>
          </a:prstGeom>
        </p:spPr>
      </p:pic>
      <p:pic>
        <p:nvPicPr>
          <p:cNvPr id="4" name="Picture 3">
            <a:extLst>
              <a:ext uri="{FF2B5EF4-FFF2-40B4-BE49-F238E27FC236}">
                <a16:creationId xmlns:a16="http://schemas.microsoft.com/office/drawing/2014/main" id="{5E42C312-C3C9-4FFD-A9BD-D2D8BF946162}"/>
              </a:ext>
            </a:extLst>
          </p:cNvPr>
          <p:cNvPicPr>
            <a:picLocks noChangeAspect="1"/>
          </p:cNvPicPr>
          <p:nvPr/>
        </p:nvPicPr>
        <p:blipFill>
          <a:blip r:embed="rId3"/>
          <a:stretch>
            <a:fillRect/>
          </a:stretch>
        </p:blipFill>
        <p:spPr>
          <a:xfrm>
            <a:off x="4928979" y="5020886"/>
            <a:ext cx="2419471" cy="1702175"/>
          </a:xfrm>
          <a:prstGeom prst="rect">
            <a:avLst/>
          </a:prstGeom>
        </p:spPr>
      </p:pic>
      <p:pic>
        <p:nvPicPr>
          <p:cNvPr id="5" name="Picture 4">
            <a:extLst>
              <a:ext uri="{FF2B5EF4-FFF2-40B4-BE49-F238E27FC236}">
                <a16:creationId xmlns:a16="http://schemas.microsoft.com/office/drawing/2014/main" id="{36515EBF-B1C1-4A45-99DC-F2C58790329D}"/>
              </a:ext>
            </a:extLst>
          </p:cNvPr>
          <p:cNvPicPr>
            <a:picLocks noChangeAspect="1"/>
          </p:cNvPicPr>
          <p:nvPr/>
        </p:nvPicPr>
        <p:blipFill>
          <a:blip r:embed="rId4"/>
          <a:stretch>
            <a:fillRect/>
          </a:stretch>
        </p:blipFill>
        <p:spPr>
          <a:xfrm>
            <a:off x="7712977" y="5137265"/>
            <a:ext cx="2560024" cy="1585796"/>
          </a:xfrm>
          <a:prstGeom prst="rect">
            <a:avLst/>
          </a:prstGeom>
        </p:spPr>
      </p:pic>
    </p:spTree>
    <p:extLst>
      <p:ext uri="{BB962C8B-B14F-4D97-AF65-F5344CB8AC3E}">
        <p14:creationId xmlns:p14="http://schemas.microsoft.com/office/powerpoint/2010/main" val="9443940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3-3813-4E35-B2F6-001938130560}"/>
              </a:ext>
            </a:extLst>
          </p:cNvPr>
          <p:cNvSpPr>
            <a:spLocks noGrp="1"/>
          </p:cNvSpPr>
          <p:nvPr>
            <p:ph type="title"/>
          </p:nvPr>
        </p:nvSpPr>
        <p:spPr>
          <a:xfrm>
            <a:off x="2012068" y="855991"/>
            <a:ext cx="8260933" cy="1260475"/>
          </a:xfrm>
        </p:spPr>
        <p:txBody>
          <a:bodyPr/>
          <a:lstStyle/>
          <a:p>
            <a:pPr algn="r"/>
            <a:r>
              <a:rPr lang="en-US" sz="3000" dirty="0">
                <a:solidFill>
                  <a:schemeClr val="accent1"/>
                </a:solidFill>
                <a:latin typeface="Open Sans"/>
              </a:rPr>
              <a:t>Combinations of Gates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6B30541-C68D-40C0-8298-8A3C8F3B785A}"/>
                  </a:ext>
                </a:extLst>
              </p:cNvPr>
              <p:cNvSpPr/>
              <p:nvPr/>
            </p:nvSpPr>
            <p:spPr>
              <a:xfrm>
                <a:off x="1213658" y="2327420"/>
                <a:ext cx="9059343" cy="2257349"/>
              </a:xfrm>
              <a:prstGeom prst="rect">
                <a:avLst/>
              </a:prstGeom>
            </p:spPr>
            <p:txBody>
              <a:bodyPr wrap="square">
                <a:spAutoFit/>
              </a:bodyPr>
              <a:lstStyle/>
              <a:p>
                <a:r>
                  <a:rPr lang="en-US" sz="2000" b="1" dirty="0">
                    <a:solidFill>
                      <a:schemeClr val="accent1"/>
                    </a:solidFill>
                    <a:latin typeface="Open Sans"/>
                  </a:rPr>
                  <a:t>Example </a:t>
                </a:r>
              </a:p>
              <a:p>
                <a:r>
                  <a:rPr lang="en-US" sz="2000" dirty="0">
                    <a:latin typeface="Open Sans"/>
                  </a:rPr>
                  <a:t>Construct circuits that produce the following outputs:</a:t>
                </a:r>
              </a:p>
              <a:p>
                <a:r>
                  <a:rPr lang="en-US" sz="2000" dirty="0">
                    <a:latin typeface="Open Sans"/>
                  </a:rPr>
                  <a:t> (a) (</a:t>
                </a:r>
                <a:r>
                  <a:rPr lang="en-US" sz="2000" i="1" dirty="0">
                    <a:latin typeface="Open Sans"/>
                  </a:rPr>
                  <a:t>x </a:t>
                </a:r>
                <a:r>
                  <a:rPr lang="en-US" sz="2000" dirty="0">
                    <a:latin typeface="Open Sans"/>
                  </a:rPr>
                  <a:t>+ </a:t>
                </a:r>
                <a:r>
                  <a:rPr lang="en-US" sz="2000" i="1" dirty="0">
                    <a:latin typeface="Open Sans"/>
                  </a:rPr>
                  <a:t>y</a:t>
                </a:r>
                <a:r>
                  <a:rPr lang="en-US" sz="2000" dirty="0">
                    <a:latin typeface="Open Sans"/>
                  </a:rPr>
                  <a:t>)</a:t>
                </a:r>
                <a:r>
                  <a:rPr lang="en-US" sz="2000" dirty="0"/>
                  <a:t> </a:t>
                </a:r>
                <a14:m>
                  <m:oMath xmlns:m="http://schemas.openxmlformats.org/officeDocument/2006/math">
                    <m:acc>
                      <m:accPr>
                        <m:chr m:val="̅"/>
                        <m:ctrlPr>
                          <a:rPr lang="en-US" sz="2000" i="1">
                            <a:latin typeface="Cambria Math" panose="02040503050406030204" pitchFamily="18" charset="0"/>
                          </a:rPr>
                        </m:ctrlPr>
                      </m:accPr>
                      <m:e>
                        <m:r>
                          <m:rPr>
                            <m:nor/>
                          </m:rPr>
                          <a:rPr lang="en-US" sz="2000" i="1" smtClean="0">
                            <a:latin typeface="Open Sans"/>
                          </a:rPr>
                          <m:t>x</m:t>
                        </m:r>
                      </m:e>
                    </m:acc>
                  </m:oMath>
                </a14:m>
                <a:r>
                  <a:rPr lang="en-US" sz="2000" dirty="0">
                    <a:latin typeface="Open Sans"/>
                  </a:rPr>
                  <a:t> </a:t>
                </a:r>
              </a:p>
              <a:p>
                <a:r>
                  <a:rPr lang="en-US" sz="2000" dirty="0">
                    <a:latin typeface="Open Sans"/>
                  </a:rPr>
                  <a:t> (b) </a:t>
                </a:r>
                <a14:m>
                  <m:oMath xmlns:m="http://schemas.openxmlformats.org/officeDocument/2006/math">
                    <m:acc>
                      <m:accPr>
                        <m:chr m:val="̅"/>
                        <m:ctrlPr>
                          <a:rPr lang="en-US" sz="2000" i="1">
                            <a:latin typeface="Cambria Math" panose="02040503050406030204" pitchFamily="18" charset="0"/>
                          </a:rPr>
                        </m:ctrlPr>
                      </m:accPr>
                      <m:e>
                        <m:r>
                          <m:rPr>
                            <m:nor/>
                          </m:rPr>
                          <a:rPr lang="en-US" sz="2000" i="1">
                            <a:latin typeface="Open Sans"/>
                          </a:rPr>
                          <m:t>x</m:t>
                        </m:r>
                      </m:e>
                    </m:acc>
                  </m:oMath>
                </a14:m>
                <a:r>
                  <a:rPr lang="en-US" sz="2000" i="1" dirty="0">
                    <a:latin typeface="Open Sans"/>
                  </a:rPr>
                  <a:t> </a:t>
                </a:r>
                <a14:m>
                  <m:oMath xmlns:m="http://schemas.openxmlformats.org/officeDocument/2006/math">
                    <m:acc>
                      <m:accPr>
                        <m:chr m:val="̅"/>
                        <m:ctrlPr>
                          <a:rPr lang="en-US" sz="2000" i="1" dirty="0" smtClean="0">
                            <a:latin typeface="Cambria Math" panose="02040503050406030204" pitchFamily="18" charset="0"/>
                          </a:rPr>
                        </m:ctrlPr>
                      </m:accPr>
                      <m:e>
                        <m:r>
                          <m:rPr>
                            <m:nor/>
                          </m:rPr>
                          <a:rPr lang="en-US" sz="2000" dirty="0">
                            <a:latin typeface="Open Sans"/>
                          </a:rPr>
                          <m:t>(</m:t>
                        </m:r>
                        <m:r>
                          <m:rPr>
                            <m:nor/>
                          </m:rPr>
                          <a:rPr lang="en-US" sz="2000" i="1" dirty="0">
                            <a:latin typeface="Open Sans"/>
                          </a:rPr>
                          <m:t>y</m:t>
                        </m:r>
                        <m:r>
                          <m:rPr>
                            <m:nor/>
                          </m:rPr>
                          <a:rPr lang="en-US" sz="2000" i="1" dirty="0">
                            <a:latin typeface="Open Sans"/>
                          </a:rPr>
                          <m:t> </m:t>
                        </m:r>
                        <m:r>
                          <m:rPr>
                            <m:nor/>
                          </m:rPr>
                          <a:rPr lang="en-US" sz="2000" dirty="0">
                            <a:latin typeface="Open Sans"/>
                          </a:rPr>
                          <m:t>+ </m:t>
                        </m:r>
                        <m:acc>
                          <m:accPr>
                            <m:chr m:val="̅"/>
                            <m:ctrlPr>
                              <a:rPr lang="en-US" sz="2000" i="1">
                                <a:latin typeface="Cambria Math" panose="02040503050406030204" pitchFamily="18" charset="0"/>
                              </a:rPr>
                            </m:ctrlPr>
                          </m:accPr>
                          <m:e>
                            <m:r>
                              <m:rPr>
                                <m:nor/>
                              </m:rPr>
                              <a:rPr lang="en-US" sz="2000">
                                <a:latin typeface="Open Sans"/>
                              </a:rPr>
                              <m:t>z</m:t>
                            </m:r>
                          </m:e>
                        </m:acc>
                        <m:r>
                          <m:rPr>
                            <m:nor/>
                          </m:rPr>
                          <a:rPr lang="en-US" sz="2000" dirty="0">
                            <a:latin typeface="Open Sans"/>
                          </a:rPr>
                          <m:t>),</m:t>
                        </m:r>
                      </m:e>
                    </m:acc>
                  </m:oMath>
                </a14:m>
                <a:r>
                  <a:rPr lang="en-US" sz="2000" dirty="0">
                    <a:latin typeface="Open Sans"/>
                  </a:rPr>
                  <a:t>  and </a:t>
                </a:r>
              </a:p>
              <a:p>
                <a:r>
                  <a:rPr lang="en-US" sz="2000" dirty="0">
                    <a:latin typeface="Open Sans"/>
                  </a:rPr>
                  <a:t> (c) (</a:t>
                </a:r>
                <a:r>
                  <a:rPr lang="en-US" sz="2000" i="1" dirty="0">
                    <a:latin typeface="Open Sans"/>
                  </a:rPr>
                  <a:t>x </a:t>
                </a:r>
                <a:r>
                  <a:rPr lang="en-US" sz="2000" dirty="0">
                    <a:latin typeface="Open Sans"/>
                  </a:rPr>
                  <a:t>+</a:t>
                </a:r>
                <a:r>
                  <a:rPr lang="en-US" sz="2000" i="1" dirty="0">
                    <a:latin typeface="Open Sans"/>
                  </a:rPr>
                  <a:t>y </a:t>
                </a:r>
                <a:r>
                  <a:rPr lang="en-US" sz="2000" dirty="0">
                    <a:latin typeface="Open Sans"/>
                  </a:rPr>
                  <a:t>+ </a:t>
                </a:r>
                <a:r>
                  <a:rPr lang="en-US" sz="2000" i="1" dirty="0">
                    <a:latin typeface="Open Sans"/>
                  </a:rPr>
                  <a:t>z</a:t>
                </a:r>
                <a:r>
                  <a:rPr lang="en-US" sz="2000" dirty="0">
                    <a:latin typeface="Open Sans"/>
                  </a:rPr>
                  <a:t>)(</a:t>
                </a:r>
                <a14:m>
                  <m:oMath xmlns:m="http://schemas.openxmlformats.org/officeDocument/2006/math">
                    <m:acc>
                      <m:accPr>
                        <m:chr m:val="̅"/>
                        <m:ctrlPr>
                          <a:rPr lang="en-US" sz="2000" i="1">
                            <a:latin typeface="Cambria Math" panose="02040503050406030204" pitchFamily="18" charset="0"/>
                          </a:rPr>
                        </m:ctrlPr>
                      </m:accPr>
                      <m:e>
                        <m:r>
                          <m:rPr>
                            <m:nor/>
                          </m:rPr>
                          <a:rPr lang="en-US" sz="2000" i="1">
                            <a:latin typeface="Open Sans"/>
                          </a:rPr>
                          <m:t>x</m:t>
                        </m:r>
                      </m:e>
                    </m:acc>
                  </m:oMath>
                </a14:m>
                <a:r>
                  <a:rPr lang="en-US" sz="2000" i="1" dirty="0">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y</m:t>
                        </m:r>
                      </m:e>
                    </m:acc>
                  </m:oMath>
                </a14:m>
                <a:r>
                  <a:rPr lang="en-US" sz="2000" i="1" dirty="0">
                    <a:latin typeface="Open Sans"/>
                  </a:rPr>
                  <a:t> </a:t>
                </a:r>
                <a14:m>
                  <m:oMath xmlns:m="http://schemas.openxmlformats.org/officeDocument/2006/math">
                    <m:acc>
                      <m:accPr>
                        <m:chr m:val="̅"/>
                        <m:ctrlPr>
                          <a:rPr lang="en-US" sz="2000" i="1">
                            <a:latin typeface="Cambria Math" panose="02040503050406030204" pitchFamily="18" charset="0"/>
                          </a:rPr>
                        </m:ctrlPr>
                      </m:accPr>
                      <m:e>
                        <m:r>
                          <m:rPr>
                            <m:nor/>
                          </m:rPr>
                          <a:rPr lang="en-US" sz="2000">
                            <a:latin typeface="Open Sans"/>
                          </a:rPr>
                          <m:t>z</m:t>
                        </m:r>
                      </m:e>
                    </m:acc>
                  </m:oMath>
                </a14:m>
                <a:r>
                  <a:rPr lang="en-US" sz="2000" dirty="0">
                    <a:latin typeface="Open Sans"/>
                  </a:rPr>
                  <a:t>).</a:t>
                </a:r>
              </a:p>
              <a:p>
                <a:endParaRPr lang="en-US" sz="2000" b="1" i="1" dirty="0">
                  <a:solidFill>
                    <a:srgbClr val="00B050"/>
                  </a:solidFill>
                  <a:latin typeface="Open Sans"/>
                </a:endParaRPr>
              </a:p>
              <a:p>
                <a:r>
                  <a:rPr lang="en-US" sz="2000" b="1" i="1" dirty="0">
                    <a:solidFill>
                      <a:srgbClr val="00B050"/>
                    </a:solidFill>
                    <a:latin typeface="Open Sans"/>
                  </a:rPr>
                  <a:t>Solution :</a:t>
                </a:r>
              </a:p>
            </p:txBody>
          </p:sp>
        </mc:Choice>
        <mc:Fallback xmlns="">
          <p:sp>
            <p:nvSpPr>
              <p:cNvPr id="10" name="Rectangle 9">
                <a:extLst>
                  <a:ext uri="{FF2B5EF4-FFF2-40B4-BE49-F238E27FC236}">
                    <a16:creationId xmlns:a16="http://schemas.microsoft.com/office/drawing/2014/main" id="{06B30541-C68D-40C0-8298-8A3C8F3B785A}"/>
                  </a:ext>
                </a:extLst>
              </p:cNvPr>
              <p:cNvSpPr>
                <a:spLocks noRot="1" noChangeAspect="1" noMove="1" noResize="1" noEditPoints="1" noAdjustHandles="1" noChangeArrowheads="1" noChangeShapeType="1" noTextEdit="1"/>
              </p:cNvSpPr>
              <p:nvPr/>
            </p:nvSpPr>
            <p:spPr>
              <a:xfrm>
                <a:off x="1213658" y="2327420"/>
                <a:ext cx="9059343" cy="2257349"/>
              </a:xfrm>
              <a:prstGeom prst="rect">
                <a:avLst/>
              </a:prstGeom>
              <a:blipFill>
                <a:blip r:embed="rId2"/>
                <a:stretch>
                  <a:fillRect l="-673" t="-1351" b="-405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11A1FAE-A5D2-49AB-868A-882F66DF5C1A}"/>
              </a:ext>
            </a:extLst>
          </p:cNvPr>
          <p:cNvPicPr>
            <a:picLocks noChangeAspect="1"/>
          </p:cNvPicPr>
          <p:nvPr/>
        </p:nvPicPr>
        <p:blipFill>
          <a:blip r:embed="rId3"/>
          <a:stretch>
            <a:fillRect/>
          </a:stretch>
        </p:blipFill>
        <p:spPr>
          <a:xfrm>
            <a:off x="1573646" y="4470413"/>
            <a:ext cx="6872085" cy="2512277"/>
          </a:xfrm>
          <a:prstGeom prst="rect">
            <a:avLst/>
          </a:prstGeom>
        </p:spPr>
      </p:pic>
    </p:spTree>
    <p:extLst>
      <p:ext uri="{BB962C8B-B14F-4D97-AF65-F5344CB8AC3E}">
        <p14:creationId xmlns:p14="http://schemas.microsoft.com/office/powerpoint/2010/main" val="203353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6">
            <a:extLst>
              <a:ext uri="{FF2B5EF4-FFF2-40B4-BE49-F238E27FC236}">
                <a16:creationId xmlns:a16="http://schemas.microsoft.com/office/drawing/2014/main" id="{21386D73-5B2D-489D-8E37-154B2BB3C7C6}"/>
              </a:ext>
            </a:extLst>
          </p:cNvPr>
          <p:cNvSpPr txBox="1">
            <a:spLocks/>
          </p:cNvSpPr>
          <p:nvPr/>
        </p:nvSpPr>
        <p:spPr bwMode="auto">
          <a:xfrm>
            <a:off x="3854450" y="1270000"/>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a:solidFill>
                  <a:schemeClr val="accent1"/>
                </a:solidFill>
                <a:latin typeface="Open Sans" pitchFamily="-84" charset="0"/>
              </a:rPr>
              <a:t>Logical Operators</a:t>
            </a:r>
            <a:br>
              <a:rPr lang="en-US" altLang="en-US" sz="3000" b="1">
                <a:solidFill>
                  <a:schemeClr val="accent1"/>
                </a:solidFill>
                <a:latin typeface="Open Sans" pitchFamily="-84" charset="0"/>
              </a:rPr>
            </a:br>
            <a:br>
              <a:rPr lang="en-US" altLang="en-US" sz="3000" b="1">
                <a:solidFill>
                  <a:schemeClr val="accent1"/>
                </a:solidFill>
                <a:latin typeface="Open Sans" pitchFamily="-84" charset="0"/>
              </a:rPr>
            </a:br>
            <a:endParaRPr lang="en-US" altLang="en-US" sz="3000" b="1">
              <a:solidFill>
                <a:schemeClr val="accent1"/>
              </a:solidFill>
              <a:latin typeface="Open Sans" pitchFamily="-84" charset="0"/>
            </a:endParaRPr>
          </a:p>
        </p:txBody>
      </p:sp>
      <p:sp>
        <p:nvSpPr>
          <p:cNvPr id="11267" name="Rectangle 5">
            <a:extLst>
              <a:ext uri="{FF2B5EF4-FFF2-40B4-BE49-F238E27FC236}">
                <a16:creationId xmlns:a16="http://schemas.microsoft.com/office/drawing/2014/main" id="{58905F51-5614-4EF7-BCED-B99B8F6EFD73}"/>
              </a:ext>
            </a:extLst>
          </p:cNvPr>
          <p:cNvSpPr>
            <a:spLocks noRot="1" noChangeAspect="1" noMove="1" noResize="1" noEditPoints="1" noAdjustHandles="1" noChangeArrowheads="1" noChangeShapeType="1" noTextEdit="1"/>
          </p:cNvSpPr>
          <p:nvPr/>
        </p:nvSpPr>
        <p:spPr bwMode="auto">
          <a:xfrm>
            <a:off x="4230688" y="2536136"/>
            <a:ext cx="6084887" cy="2477601"/>
          </a:xfrm>
          <a:prstGeom prst="rect">
            <a:avLst/>
          </a:prstGeom>
          <a:blipFill>
            <a:blip r:embed="rId2"/>
            <a:stretch>
              <a:fillRect l="-798" t="-488" r="-898" b="-3171"/>
            </a:stretch>
          </a:blipFill>
          <a:ln/>
        </p:spPr>
        <p:txBody>
          <a:bodyPr/>
          <a:lstStyle/>
          <a:p>
            <a:r>
              <a:rPr lang="en-US" dirty="0">
                <a:noFill/>
              </a:rPr>
              <a:t> </a:t>
            </a:r>
          </a:p>
        </p:txBody>
      </p:sp>
      <p:pic>
        <p:nvPicPr>
          <p:cNvPr id="12292" name="Picture 7">
            <a:extLst>
              <a:ext uri="{FF2B5EF4-FFF2-40B4-BE49-F238E27FC236}">
                <a16:creationId xmlns:a16="http://schemas.microsoft.com/office/drawing/2014/main" id="{E459EF27-2916-415B-A0DC-14EDEBBB3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8" y="2894013"/>
            <a:ext cx="2390775"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3">
            <a:extLst>
              <a:ext uri="{FF2B5EF4-FFF2-40B4-BE49-F238E27FC236}">
                <a16:creationId xmlns:a16="http://schemas.microsoft.com/office/drawing/2014/main" id="{67B4D81F-48EC-4EAF-A382-CCF0E7C821E0}"/>
              </a:ext>
            </a:extLst>
          </p:cNvPr>
          <p:cNvSpPr txBox="1">
            <a:spLocks noChangeArrowheads="1"/>
          </p:cNvSpPr>
          <p:nvPr/>
        </p:nvSpPr>
        <p:spPr bwMode="auto">
          <a:xfrm>
            <a:off x="1347788" y="2393950"/>
            <a:ext cx="23907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200" b="1" u="sng">
                <a:solidFill>
                  <a:schemeClr val="accent1"/>
                </a:solidFill>
                <a:latin typeface="Open Sans" pitchFamily="-84" charset="0"/>
              </a:rPr>
              <a:t>Negation</a:t>
            </a:r>
          </a:p>
        </p:txBody>
      </p:sp>
      <p:sp>
        <p:nvSpPr>
          <p:cNvPr id="6" name="Rectangle 5">
            <a:extLst>
              <a:ext uri="{FF2B5EF4-FFF2-40B4-BE49-F238E27FC236}">
                <a16:creationId xmlns:a16="http://schemas.microsoft.com/office/drawing/2014/main" id="{6DDB14DC-2D63-47A1-B33F-DCAA3243D357}"/>
              </a:ext>
            </a:extLst>
          </p:cNvPr>
          <p:cNvSpPr/>
          <p:nvPr/>
        </p:nvSpPr>
        <p:spPr>
          <a:xfrm>
            <a:off x="1347788" y="5311775"/>
            <a:ext cx="9258300" cy="1630363"/>
          </a:xfrm>
          <a:prstGeom prst="rect">
            <a:avLst/>
          </a:prstGeom>
        </p:spPr>
        <p:txBody>
          <a:bodyPr>
            <a:spAutoFit/>
          </a:bodyPr>
          <a:lstStyle/>
          <a:p>
            <a:pPr>
              <a:spcBef>
                <a:spcPts val="800"/>
              </a:spcBef>
              <a:defRPr/>
            </a:pPr>
            <a:r>
              <a:rPr lang="en-US" sz="2000" b="1" dirty="0">
                <a:solidFill>
                  <a:schemeClr val="accent4">
                    <a:lumMod val="60000"/>
                    <a:lumOff val="40000"/>
                  </a:schemeClr>
                </a:solidFill>
                <a:latin typeface="Open Sans"/>
              </a:rPr>
              <a:t>Example</a:t>
            </a:r>
            <a:r>
              <a:rPr lang="en-US" sz="2000" dirty="0">
                <a:solidFill>
                  <a:srgbClr val="000000"/>
                </a:solidFill>
                <a:latin typeface="Open Sans"/>
              </a:rPr>
              <a:t> : Find the negation of the proposition</a:t>
            </a:r>
          </a:p>
          <a:p>
            <a:pPr>
              <a:spcBef>
                <a:spcPts val="800"/>
              </a:spcBef>
              <a:defRPr/>
            </a:pPr>
            <a:r>
              <a:rPr lang="en-US" sz="2000" dirty="0">
                <a:solidFill>
                  <a:srgbClr val="000000"/>
                </a:solidFill>
                <a:latin typeface="Open Sans"/>
              </a:rPr>
              <a:t>                       “Michael’s PC runs Linux”</a:t>
            </a:r>
          </a:p>
          <a:p>
            <a:pPr>
              <a:spcBef>
                <a:spcPts val="800"/>
              </a:spcBef>
              <a:defRPr/>
            </a:pPr>
            <a:r>
              <a:rPr lang="en-US" sz="2000" b="1" i="1" dirty="0">
                <a:solidFill>
                  <a:schemeClr val="accent4">
                    <a:lumMod val="60000"/>
                    <a:lumOff val="40000"/>
                  </a:schemeClr>
                </a:solidFill>
                <a:latin typeface="Open Sans"/>
              </a:rPr>
              <a:t>Solution</a:t>
            </a:r>
            <a:r>
              <a:rPr lang="en-US" sz="2000" i="1" dirty="0">
                <a:solidFill>
                  <a:schemeClr val="accent4">
                    <a:lumMod val="60000"/>
                    <a:lumOff val="40000"/>
                  </a:schemeClr>
                </a:solidFill>
                <a:latin typeface="Open Sans"/>
              </a:rPr>
              <a:t> : </a:t>
            </a:r>
            <a:r>
              <a:rPr lang="en-US" sz="2000" dirty="0">
                <a:solidFill>
                  <a:srgbClr val="000000"/>
                </a:solidFill>
                <a:latin typeface="Open Sans"/>
              </a:rPr>
              <a:t>The negation is :</a:t>
            </a:r>
          </a:p>
          <a:p>
            <a:pPr>
              <a:spcBef>
                <a:spcPts val="800"/>
              </a:spcBef>
              <a:defRPr/>
            </a:pPr>
            <a:r>
              <a:rPr lang="en-US" sz="2000" dirty="0">
                <a:solidFill>
                  <a:srgbClr val="000000"/>
                </a:solidFill>
                <a:latin typeface="Open Sans"/>
              </a:rPr>
              <a:t>                       “Michael’s PC does not run Linux.”</a:t>
            </a:r>
            <a:endParaRPr lang="en-US" sz="2000" dirty="0">
              <a:latin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DB3C95-91D4-438A-9F4A-D1BA477E98EE}"/>
              </a:ext>
            </a:extLst>
          </p:cNvPr>
          <p:cNvSpPr>
            <a:spLocks noGrp="1"/>
          </p:cNvSpPr>
          <p:nvPr>
            <p:ph type="title"/>
          </p:nvPr>
        </p:nvSpPr>
        <p:spPr>
          <a:xfrm>
            <a:off x="2159281" y="398570"/>
            <a:ext cx="8260933" cy="1260475"/>
          </a:xfrm>
        </p:spPr>
        <p:txBody>
          <a:bodyPr/>
          <a:lstStyle/>
          <a:p>
            <a:pPr algn="r"/>
            <a:r>
              <a:rPr lang="en-US" sz="3000" dirty="0">
                <a:solidFill>
                  <a:schemeClr val="accent1"/>
                </a:solidFill>
                <a:latin typeface="Open Sans"/>
              </a:rPr>
              <a:t>Combinations of Gates</a:t>
            </a:r>
          </a:p>
        </p:txBody>
      </p:sp>
      <p:pic>
        <p:nvPicPr>
          <p:cNvPr id="5" name="Picture 4">
            <a:extLst>
              <a:ext uri="{FF2B5EF4-FFF2-40B4-BE49-F238E27FC236}">
                <a16:creationId xmlns:a16="http://schemas.microsoft.com/office/drawing/2014/main" id="{83D57824-83C1-4770-86D8-E64CC92D5B2F}"/>
              </a:ext>
            </a:extLst>
          </p:cNvPr>
          <p:cNvPicPr>
            <a:picLocks noChangeAspect="1"/>
          </p:cNvPicPr>
          <p:nvPr/>
        </p:nvPicPr>
        <p:blipFill>
          <a:blip r:embed="rId2"/>
          <a:stretch>
            <a:fillRect/>
          </a:stretch>
        </p:blipFill>
        <p:spPr>
          <a:xfrm>
            <a:off x="1521807" y="2360814"/>
            <a:ext cx="7714210" cy="2261062"/>
          </a:xfrm>
          <a:prstGeom prst="rect">
            <a:avLst/>
          </a:prstGeom>
        </p:spPr>
      </p:pic>
      <p:pic>
        <p:nvPicPr>
          <p:cNvPr id="6" name="Picture 5">
            <a:extLst>
              <a:ext uri="{FF2B5EF4-FFF2-40B4-BE49-F238E27FC236}">
                <a16:creationId xmlns:a16="http://schemas.microsoft.com/office/drawing/2014/main" id="{6F08A1D2-D4D9-411C-9FC3-106091A6E429}"/>
              </a:ext>
            </a:extLst>
          </p:cNvPr>
          <p:cNvPicPr>
            <a:picLocks noChangeAspect="1"/>
          </p:cNvPicPr>
          <p:nvPr/>
        </p:nvPicPr>
        <p:blipFill>
          <a:blip r:embed="rId3"/>
          <a:stretch>
            <a:fillRect/>
          </a:stretch>
        </p:blipFill>
        <p:spPr>
          <a:xfrm>
            <a:off x="1388803" y="4621876"/>
            <a:ext cx="6741044" cy="2707217"/>
          </a:xfrm>
          <a:prstGeom prst="rect">
            <a:avLst/>
          </a:prstGeom>
        </p:spPr>
      </p:pic>
    </p:spTree>
    <p:extLst>
      <p:ext uri="{BB962C8B-B14F-4D97-AF65-F5344CB8AC3E}">
        <p14:creationId xmlns:p14="http://schemas.microsoft.com/office/powerpoint/2010/main" val="3853169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16B1-BDA0-41D9-A910-4095EE47F2B0}"/>
              </a:ext>
            </a:extLst>
          </p:cNvPr>
          <p:cNvSpPr>
            <a:spLocks noGrp="1"/>
          </p:cNvSpPr>
          <p:nvPr>
            <p:ph type="title"/>
          </p:nvPr>
        </p:nvSpPr>
        <p:spPr>
          <a:xfrm>
            <a:off x="2086248" y="447155"/>
            <a:ext cx="8260933" cy="1260475"/>
          </a:xfrm>
        </p:spPr>
        <p:txBody>
          <a:bodyPr/>
          <a:lstStyle/>
          <a:p>
            <a:pPr algn="r"/>
            <a:r>
              <a:rPr lang="en-US" sz="3000" dirty="0">
                <a:solidFill>
                  <a:schemeClr val="accent1"/>
                </a:solidFill>
                <a:latin typeface="Open Sans"/>
              </a:rPr>
              <a:t>Examples of Circuits</a:t>
            </a:r>
          </a:p>
        </p:txBody>
      </p:sp>
      <p:sp>
        <p:nvSpPr>
          <p:cNvPr id="4" name="Rectangle 3">
            <a:extLst>
              <a:ext uri="{FF2B5EF4-FFF2-40B4-BE49-F238E27FC236}">
                <a16:creationId xmlns:a16="http://schemas.microsoft.com/office/drawing/2014/main" id="{68EEE7C3-58D5-4DC4-8620-0C9910259FCC}"/>
              </a:ext>
            </a:extLst>
          </p:cNvPr>
          <p:cNvSpPr/>
          <p:nvPr/>
        </p:nvSpPr>
        <p:spPr>
          <a:xfrm>
            <a:off x="1247775" y="2199727"/>
            <a:ext cx="8966920" cy="2277547"/>
          </a:xfrm>
          <a:prstGeom prst="rect">
            <a:avLst/>
          </a:prstGeom>
        </p:spPr>
        <p:txBody>
          <a:bodyPr wrap="square">
            <a:spAutoFit/>
          </a:bodyPr>
          <a:lstStyle/>
          <a:p>
            <a:pPr algn="just"/>
            <a:r>
              <a:rPr lang="en-US" sz="2200" b="1" dirty="0">
                <a:solidFill>
                  <a:schemeClr val="accent1"/>
                </a:solidFill>
                <a:latin typeface="Open Sans"/>
              </a:rPr>
              <a:t>Example 1 . </a:t>
            </a:r>
            <a:r>
              <a:rPr lang="en-US" sz="2000" b="1" dirty="0">
                <a:solidFill>
                  <a:schemeClr val="accent1"/>
                </a:solidFill>
                <a:latin typeface="Open Sans"/>
              </a:rPr>
              <a:t>Majority Voting</a:t>
            </a:r>
          </a:p>
          <a:p>
            <a:pPr algn="just"/>
            <a:r>
              <a:rPr lang="en-US" sz="2000" dirty="0">
                <a:solidFill>
                  <a:srgbClr val="000000"/>
                </a:solidFill>
                <a:latin typeface="Open Sans"/>
              </a:rPr>
              <a:t>A committee of three individuals decides issues for an organization. Each individual votes either yes or no for each proposal that arises. A proposal is passed if it receives at least two yes votes. Design a circuit that determines whether a proposal passes.</a:t>
            </a:r>
          </a:p>
          <a:p>
            <a:pPr algn="just"/>
            <a:endParaRPr lang="en-US" sz="2000" dirty="0">
              <a:solidFill>
                <a:srgbClr val="000000"/>
              </a:solidFill>
              <a:latin typeface="Open Sans"/>
            </a:endParaRPr>
          </a:p>
          <a:p>
            <a:pPr algn="just"/>
            <a:r>
              <a:rPr lang="en-US" sz="2000" b="1" dirty="0">
                <a:solidFill>
                  <a:srgbClr val="00B050"/>
                </a:solidFill>
                <a:latin typeface="Open Sans"/>
              </a:rPr>
              <a:t>Solution :</a:t>
            </a:r>
          </a:p>
        </p:txBody>
      </p:sp>
      <p:sp>
        <p:nvSpPr>
          <p:cNvPr id="7" name="Rectangle 6">
            <a:extLst>
              <a:ext uri="{FF2B5EF4-FFF2-40B4-BE49-F238E27FC236}">
                <a16:creationId xmlns:a16="http://schemas.microsoft.com/office/drawing/2014/main" id="{C04A56AB-FB74-4A91-8BD1-34B0D46019A3}"/>
              </a:ext>
            </a:extLst>
          </p:cNvPr>
          <p:cNvSpPr/>
          <p:nvPr/>
        </p:nvSpPr>
        <p:spPr>
          <a:xfrm>
            <a:off x="1247775" y="4477274"/>
            <a:ext cx="3789737" cy="2246769"/>
          </a:xfrm>
          <a:prstGeom prst="rect">
            <a:avLst/>
          </a:prstGeom>
        </p:spPr>
        <p:txBody>
          <a:bodyPr wrap="square">
            <a:spAutoFit/>
          </a:bodyPr>
          <a:lstStyle/>
          <a:p>
            <a:pPr marL="963613" indent="-963613"/>
            <a:r>
              <a:rPr lang="en-US" sz="2000" i="1" dirty="0">
                <a:solidFill>
                  <a:srgbClr val="000000"/>
                </a:solidFill>
                <a:latin typeface="Open Sans"/>
              </a:rPr>
              <a:t>Let </a:t>
            </a:r>
          </a:p>
          <a:p>
            <a:pPr marL="465138" indent="-465138"/>
            <a:r>
              <a:rPr lang="en-US" sz="2000" i="1" dirty="0">
                <a:solidFill>
                  <a:srgbClr val="000000"/>
                </a:solidFill>
                <a:latin typeface="Open Sans"/>
              </a:rPr>
              <a:t>x </a:t>
            </a:r>
            <a:r>
              <a:rPr lang="en-US" sz="2000" dirty="0">
                <a:solidFill>
                  <a:srgbClr val="000000"/>
                </a:solidFill>
                <a:latin typeface="Open Sans"/>
              </a:rPr>
              <a:t>= 1 if the first individual votes yes, </a:t>
            </a:r>
          </a:p>
          <a:p>
            <a:pPr marL="515938" indent="-515938">
              <a:tabLst>
                <a:tab pos="465138" algn="l"/>
              </a:tabLst>
            </a:pPr>
            <a:r>
              <a:rPr lang="en-US" sz="2000" i="1" dirty="0">
                <a:solidFill>
                  <a:srgbClr val="000000"/>
                </a:solidFill>
                <a:latin typeface="Open Sans"/>
              </a:rPr>
              <a:t>y </a:t>
            </a:r>
            <a:r>
              <a:rPr lang="en-US" sz="2000" dirty="0">
                <a:solidFill>
                  <a:srgbClr val="000000"/>
                </a:solidFill>
                <a:latin typeface="Open Sans"/>
              </a:rPr>
              <a:t>= 1 if the second individual  votes yes,  </a:t>
            </a:r>
          </a:p>
          <a:p>
            <a:pPr marL="465138" indent="-465138">
              <a:tabLst>
                <a:tab pos="282575" algn="l"/>
              </a:tabLst>
            </a:pPr>
            <a:r>
              <a:rPr lang="en-US" sz="2000" i="1" dirty="0">
                <a:solidFill>
                  <a:srgbClr val="000000"/>
                </a:solidFill>
                <a:latin typeface="Open Sans"/>
              </a:rPr>
              <a:t>z = </a:t>
            </a:r>
            <a:r>
              <a:rPr lang="en-US" sz="2000" dirty="0">
                <a:solidFill>
                  <a:srgbClr val="000000"/>
                </a:solidFill>
                <a:latin typeface="Open Sans"/>
              </a:rPr>
              <a:t>1 if the third individual   votes yes, </a:t>
            </a:r>
            <a:endParaRPr lang="en-US" sz="2000" dirty="0">
              <a:latin typeface="Open Sans"/>
            </a:endParaRPr>
          </a:p>
        </p:txBody>
      </p:sp>
      <p:pic>
        <p:nvPicPr>
          <p:cNvPr id="8" name="Picture 7">
            <a:extLst>
              <a:ext uri="{FF2B5EF4-FFF2-40B4-BE49-F238E27FC236}">
                <a16:creationId xmlns:a16="http://schemas.microsoft.com/office/drawing/2014/main" id="{5E3B31D5-E825-4B95-82EC-B1B805066D8A}"/>
              </a:ext>
            </a:extLst>
          </p:cNvPr>
          <p:cNvPicPr>
            <a:picLocks noChangeAspect="1"/>
          </p:cNvPicPr>
          <p:nvPr/>
        </p:nvPicPr>
        <p:blipFill>
          <a:blip r:embed="rId2"/>
          <a:stretch>
            <a:fillRect/>
          </a:stretch>
        </p:blipFill>
        <p:spPr>
          <a:xfrm>
            <a:off x="5344319" y="4278829"/>
            <a:ext cx="4870376" cy="28368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990532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A16B1-BDA0-41D9-A910-4095EE47F2B0}"/>
              </a:ext>
            </a:extLst>
          </p:cNvPr>
          <p:cNvSpPr>
            <a:spLocks noGrp="1"/>
          </p:cNvSpPr>
          <p:nvPr>
            <p:ph type="title"/>
          </p:nvPr>
        </p:nvSpPr>
        <p:spPr>
          <a:xfrm>
            <a:off x="2129976" y="289626"/>
            <a:ext cx="8260933" cy="1260475"/>
          </a:xfrm>
        </p:spPr>
        <p:txBody>
          <a:bodyPr/>
          <a:lstStyle/>
          <a:p>
            <a:pPr algn="r"/>
            <a:r>
              <a:rPr lang="en-US" sz="3000" dirty="0">
                <a:solidFill>
                  <a:schemeClr val="accent1"/>
                </a:solidFill>
                <a:latin typeface="Open Sans"/>
              </a:rPr>
              <a:t>Examples of Circuits</a:t>
            </a:r>
          </a:p>
        </p:txBody>
      </p:sp>
      <p:sp>
        <p:nvSpPr>
          <p:cNvPr id="4" name="Rectangle 3">
            <a:extLst>
              <a:ext uri="{FF2B5EF4-FFF2-40B4-BE49-F238E27FC236}">
                <a16:creationId xmlns:a16="http://schemas.microsoft.com/office/drawing/2014/main" id="{68EEE7C3-58D5-4DC4-8620-0C9910259FCC}"/>
              </a:ext>
            </a:extLst>
          </p:cNvPr>
          <p:cNvSpPr/>
          <p:nvPr/>
        </p:nvSpPr>
        <p:spPr>
          <a:xfrm>
            <a:off x="1207170" y="2161696"/>
            <a:ext cx="9143134" cy="1661993"/>
          </a:xfrm>
          <a:prstGeom prst="rect">
            <a:avLst/>
          </a:prstGeom>
        </p:spPr>
        <p:txBody>
          <a:bodyPr wrap="square">
            <a:spAutoFit/>
          </a:bodyPr>
          <a:lstStyle/>
          <a:p>
            <a:pPr algn="just"/>
            <a:r>
              <a:rPr lang="en-US" sz="2200" b="1" dirty="0">
                <a:solidFill>
                  <a:schemeClr val="accent1"/>
                </a:solidFill>
                <a:latin typeface="Open Sans"/>
              </a:rPr>
              <a:t>Example 2</a:t>
            </a:r>
            <a:r>
              <a:rPr lang="en-US" sz="2000" b="1" dirty="0">
                <a:solidFill>
                  <a:schemeClr val="accent1"/>
                </a:solidFill>
                <a:latin typeface="Open Sans"/>
              </a:rPr>
              <a:t> </a:t>
            </a:r>
            <a:r>
              <a:rPr lang="en-US" sz="2200" b="1" dirty="0">
                <a:solidFill>
                  <a:schemeClr val="accent1"/>
                </a:solidFill>
                <a:latin typeface="Open Sans"/>
              </a:rPr>
              <a:t>. A light controlled by two switches</a:t>
            </a:r>
          </a:p>
          <a:p>
            <a:pPr algn="just"/>
            <a:r>
              <a:rPr lang="en-US" sz="2000" dirty="0">
                <a:latin typeface="Open Sans"/>
              </a:rPr>
              <a:t>Sometimes light fixtures are controlled by more than one switch. Circuits need to be designed so that flipping any one of the switches for the fixture turns the light on when it is off and turns the light off when it is on. Design circuits that accomplish this when there are two switches.</a:t>
            </a:r>
            <a:endParaRPr lang="en-US" sz="2000" dirty="0">
              <a:solidFill>
                <a:srgbClr val="000000"/>
              </a:solidFill>
              <a:latin typeface="Open Sans"/>
            </a:endParaRPr>
          </a:p>
        </p:txBody>
      </p:sp>
      <p:sp>
        <p:nvSpPr>
          <p:cNvPr id="7" name="Rectangle 6">
            <a:extLst>
              <a:ext uri="{FF2B5EF4-FFF2-40B4-BE49-F238E27FC236}">
                <a16:creationId xmlns:a16="http://schemas.microsoft.com/office/drawing/2014/main" id="{C04A56AB-FB74-4A91-8BD1-34B0D46019A3}"/>
              </a:ext>
            </a:extLst>
          </p:cNvPr>
          <p:cNvSpPr/>
          <p:nvPr/>
        </p:nvSpPr>
        <p:spPr>
          <a:xfrm>
            <a:off x="1281025" y="3781425"/>
            <a:ext cx="6649316" cy="3585597"/>
          </a:xfrm>
          <a:prstGeom prst="rect">
            <a:avLst/>
          </a:prstGeom>
        </p:spPr>
        <p:txBody>
          <a:bodyPr wrap="square">
            <a:spAutoFit/>
          </a:bodyPr>
          <a:lstStyle/>
          <a:p>
            <a:pPr marL="963613" indent="-963613"/>
            <a:r>
              <a:rPr lang="en-US" sz="2000" b="1" dirty="0">
                <a:solidFill>
                  <a:srgbClr val="00B050"/>
                </a:solidFill>
                <a:latin typeface="Open Sans"/>
              </a:rPr>
              <a:t>Solution : </a:t>
            </a:r>
          </a:p>
          <a:p>
            <a:pPr marL="963613" indent="-963613"/>
            <a:r>
              <a:rPr lang="en-US" sz="1900" i="1" dirty="0">
                <a:solidFill>
                  <a:srgbClr val="000000"/>
                </a:solidFill>
                <a:latin typeface="Open Sans"/>
              </a:rPr>
              <a:t>Let </a:t>
            </a:r>
          </a:p>
          <a:p>
            <a:pPr marL="398463" indent="-398463"/>
            <a:r>
              <a:rPr lang="en-US" sz="1900" i="1" dirty="0">
                <a:latin typeface="Open Sans"/>
              </a:rPr>
              <a:t>x </a:t>
            </a:r>
            <a:r>
              <a:rPr lang="en-US" sz="1900" dirty="0">
                <a:latin typeface="Open Sans"/>
              </a:rPr>
              <a:t>= 1 when the first switch is closed </a:t>
            </a:r>
          </a:p>
          <a:p>
            <a:pPr marL="398463" indent="-398463"/>
            <a:r>
              <a:rPr lang="en-US" sz="1900" i="1" dirty="0">
                <a:latin typeface="Open Sans"/>
              </a:rPr>
              <a:t>y </a:t>
            </a:r>
            <a:r>
              <a:rPr lang="en-US" sz="1900" dirty="0">
                <a:latin typeface="Open Sans"/>
              </a:rPr>
              <a:t>= 1 when the second switch is closed </a:t>
            </a:r>
          </a:p>
          <a:p>
            <a:r>
              <a:rPr lang="en-US" sz="1900" i="1" dirty="0">
                <a:latin typeface="Open Sans"/>
              </a:rPr>
              <a:t>F</a:t>
            </a:r>
            <a:r>
              <a:rPr lang="en-US" sz="1900" dirty="0">
                <a:latin typeface="Open Sans"/>
              </a:rPr>
              <a:t>(</a:t>
            </a:r>
            <a:r>
              <a:rPr lang="en-US" sz="1900" i="1" dirty="0">
                <a:latin typeface="Open Sans"/>
              </a:rPr>
              <a:t>x, y</a:t>
            </a:r>
            <a:r>
              <a:rPr lang="en-US" sz="1900" dirty="0">
                <a:latin typeface="Open Sans"/>
              </a:rPr>
              <a:t>) = 1 when the light is on </a:t>
            </a:r>
          </a:p>
          <a:p>
            <a:r>
              <a:rPr lang="en-US" sz="1900" i="1" dirty="0">
                <a:latin typeface="Open Sans"/>
              </a:rPr>
              <a:t>F</a:t>
            </a:r>
            <a:r>
              <a:rPr lang="en-US" sz="1900" dirty="0">
                <a:latin typeface="Open Sans"/>
              </a:rPr>
              <a:t>(</a:t>
            </a:r>
            <a:r>
              <a:rPr lang="en-US" sz="1900" i="1" dirty="0">
                <a:latin typeface="Open Sans"/>
              </a:rPr>
              <a:t>x, y</a:t>
            </a:r>
            <a:r>
              <a:rPr lang="en-US" sz="1900" dirty="0">
                <a:latin typeface="Open Sans"/>
              </a:rPr>
              <a:t>) = 0 when the light is off</a:t>
            </a:r>
          </a:p>
          <a:p>
            <a:pPr marL="1030288" indent="-1030288"/>
            <a:r>
              <a:rPr lang="en-US" sz="1900" i="1" dirty="0">
                <a:latin typeface="Open Sans"/>
              </a:rPr>
              <a:t>F</a:t>
            </a:r>
            <a:r>
              <a:rPr lang="en-US" sz="1900" dirty="0">
                <a:latin typeface="Open Sans"/>
              </a:rPr>
              <a:t>(1</a:t>
            </a:r>
            <a:r>
              <a:rPr lang="en-US" sz="1900" i="1" dirty="0">
                <a:latin typeface="Open Sans"/>
              </a:rPr>
              <a:t>, </a:t>
            </a:r>
            <a:r>
              <a:rPr lang="en-US" sz="1900" dirty="0">
                <a:latin typeface="Open Sans"/>
              </a:rPr>
              <a:t>1) = 1 (Decide that the light will be on when both switches are closed)</a:t>
            </a:r>
          </a:p>
          <a:p>
            <a:pPr marL="1030288" indent="-1030288"/>
            <a:r>
              <a:rPr lang="en-US" sz="1900" i="1" dirty="0">
                <a:latin typeface="Open Sans"/>
              </a:rPr>
              <a:t>F</a:t>
            </a:r>
            <a:r>
              <a:rPr lang="en-US" sz="1900" dirty="0">
                <a:latin typeface="Open Sans"/>
              </a:rPr>
              <a:t>(1</a:t>
            </a:r>
            <a:r>
              <a:rPr lang="en-US" sz="1900" i="1" dirty="0">
                <a:latin typeface="Open Sans"/>
              </a:rPr>
              <a:t>, </a:t>
            </a:r>
            <a:r>
              <a:rPr lang="en-US" sz="1900" dirty="0">
                <a:latin typeface="Open Sans"/>
              </a:rPr>
              <a:t>0) = </a:t>
            </a:r>
            <a:r>
              <a:rPr lang="en-US" sz="1900" i="1" dirty="0">
                <a:latin typeface="Open Sans"/>
              </a:rPr>
              <a:t>F</a:t>
            </a:r>
            <a:r>
              <a:rPr lang="en-US" sz="1900" dirty="0">
                <a:latin typeface="Open Sans"/>
              </a:rPr>
              <a:t>(0</a:t>
            </a:r>
            <a:r>
              <a:rPr lang="en-US" sz="1900" i="1" dirty="0">
                <a:latin typeface="Open Sans"/>
              </a:rPr>
              <a:t>, </a:t>
            </a:r>
            <a:r>
              <a:rPr lang="en-US" sz="1900" dirty="0">
                <a:latin typeface="Open Sans"/>
              </a:rPr>
              <a:t>1) = 0 (When one of the two switches is opened, the light goes off,</a:t>
            </a:r>
          </a:p>
          <a:p>
            <a:pPr marL="1030288" indent="-1030288"/>
            <a:r>
              <a:rPr lang="en-US" sz="1900" i="1" dirty="0">
                <a:latin typeface="Open Sans"/>
              </a:rPr>
              <a:t>F</a:t>
            </a:r>
            <a:r>
              <a:rPr lang="en-US" sz="1900" dirty="0">
                <a:latin typeface="Open Sans"/>
              </a:rPr>
              <a:t>(0</a:t>
            </a:r>
            <a:r>
              <a:rPr lang="en-US" sz="1900" i="1" dirty="0">
                <a:latin typeface="Open Sans"/>
              </a:rPr>
              <a:t>, </a:t>
            </a:r>
            <a:r>
              <a:rPr lang="en-US" sz="1900" dirty="0">
                <a:latin typeface="Open Sans"/>
              </a:rPr>
              <a:t>0) = 1 (When the other switch is also opened, the light goes on)</a:t>
            </a:r>
          </a:p>
        </p:txBody>
      </p:sp>
      <p:pic>
        <p:nvPicPr>
          <p:cNvPr id="5" name="Picture 4">
            <a:extLst>
              <a:ext uri="{FF2B5EF4-FFF2-40B4-BE49-F238E27FC236}">
                <a16:creationId xmlns:a16="http://schemas.microsoft.com/office/drawing/2014/main" id="{5927F221-7941-4349-BCCA-066664B9C152}"/>
              </a:ext>
            </a:extLst>
          </p:cNvPr>
          <p:cNvPicPr>
            <a:picLocks noChangeAspect="1"/>
          </p:cNvPicPr>
          <p:nvPr/>
        </p:nvPicPr>
        <p:blipFill>
          <a:blip r:embed="rId3"/>
          <a:stretch>
            <a:fillRect/>
          </a:stretch>
        </p:blipFill>
        <p:spPr>
          <a:xfrm>
            <a:off x="8026340" y="4577405"/>
            <a:ext cx="2364569" cy="261544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2A92268-34F4-4450-81A2-E82BFE15904E}"/>
                  </a:ext>
                </a:extLst>
              </p:cNvPr>
              <p:cNvSpPr/>
              <p:nvPr/>
            </p:nvSpPr>
            <p:spPr>
              <a:xfrm>
                <a:off x="8122339" y="4061455"/>
                <a:ext cx="2268570" cy="400110"/>
              </a:xfrm>
              <a:prstGeom prst="rect">
                <a:avLst/>
              </a:prstGeom>
            </p:spPr>
            <p:txBody>
              <a:bodyPr wrap="none">
                <a:spAutoFit/>
              </a:bodyPr>
              <a:lstStyle/>
              <a:p>
                <a:r>
                  <a:rPr lang="es-ES" sz="2000" b="1" i="1" dirty="0">
                    <a:solidFill>
                      <a:srgbClr val="FF0000"/>
                    </a:solidFill>
                    <a:latin typeface="Open Sans"/>
                  </a:rPr>
                  <a:t>F</a:t>
                </a:r>
                <a:r>
                  <a:rPr lang="es-ES" sz="2000" b="1" dirty="0">
                    <a:solidFill>
                      <a:srgbClr val="FF0000"/>
                    </a:solidFill>
                    <a:latin typeface="Open Sans"/>
                  </a:rPr>
                  <a:t>(</a:t>
                </a:r>
                <a:r>
                  <a:rPr lang="es-ES" sz="2000" b="1" i="1" dirty="0">
                    <a:solidFill>
                      <a:srgbClr val="FF0000"/>
                    </a:solidFill>
                    <a:latin typeface="Open Sans"/>
                  </a:rPr>
                  <a:t>x, y</a:t>
                </a:r>
                <a:r>
                  <a:rPr lang="es-ES" sz="2000" b="1" dirty="0">
                    <a:solidFill>
                      <a:srgbClr val="FF0000"/>
                    </a:solidFill>
                    <a:latin typeface="Open Sans"/>
                  </a:rPr>
                  <a:t>) = </a:t>
                </a:r>
                <a:r>
                  <a:rPr lang="es-ES" sz="2000" b="1" i="1" dirty="0" err="1">
                    <a:solidFill>
                      <a:srgbClr val="FF0000"/>
                    </a:solidFill>
                    <a:latin typeface="Open Sans"/>
                  </a:rPr>
                  <a:t>xy</a:t>
                </a:r>
                <a:r>
                  <a:rPr lang="es-ES" sz="2000" b="1" i="1" dirty="0">
                    <a:solidFill>
                      <a:srgbClr val="FF0000"/>
                    </a:solidFill>
                    <a:latin typeface="Open Sans"/>
                  </a:rPr>
                  <a:t> </a:t>
                </a:r>
                <a:r>
                  <a:rPr lang="es-ES" sz="2000" b="1" dirty="0">
                    <a:solidFill>
                      <a:srgbClr val="FF0000"/>
                    </a:solidFill>
                    <a:latin typeface="Open Sans"/>
                  </a:rPr>
                  <a:t>+ </a:t>
                </a:r>
                <a14:m>
                  <m:oMath xmlns:m="http://schemas.openxmlformats.org/officeDocument/2006/math">
                    <m:acc>
                      <m:accPr>
                        <m:chr m:val="̅"/>
                        <m:ctrlPr>
                          <a:rPr lang="en-US" sz="2000" b="1" i="1">
                            <a:solidFill>
                              <a:srgbClr val="FF0000"/>
                            </a:solidFill>
                            <a:latin typeface="Cambria Math" panose="02040503050406030204" pitchFamily="18" charset="0"/>
                          </a:rPr>
                        </m:ctrlPr>
                      </m:accPr>
                      <m:e>
                        <m:r>
                          <m:rPr>
                            <m:nor/>
                          </m:rPr>
                          <a:rPr lang="en-US" sz="2000" b="1" i="1">
                            <a:solidFill>
                              <a:srgbClr val="FF0000"/>
                            </a:solidFill>
                            <a:latin typeface="Open Sans"/>
                          </a:rPr>
                          <m:t>x</m:t>
                        </m:r>
                      </m:e>
                    </m:acc>
                  </m:oMath>
                </a14:m>
                <a:r>
                  <a:rPr lang="es-ES" sz="2000" b="1" i="1" dirty="0">
                    <a:solidFill>
                      <a:srgbClr val="FF0000"/>
                    </a:solidFill>
                    <a:latin typeface="Open Sans"/>
                  </a:rPr>
                  <a:t> </a:t>
                </a:r>
                <a14:m>
                  <m:oMath xmlns:m="http://schemas.openxmlformats.org/officeDocument/2006/math">
                    <m:acc>
                      <m:accPr>
                        <m:chr m:val="̅"/>
                        <m:ctrlPr>
                          <a:rPr lang="en-US" sz="2000" b="1" i="1">
                            <a:solidFill>
                              <a:srgbClr val="FF0000"/>
                            </a:solidFill>
                            <a:latin typeface="Cambria Math" panose="02040503050406030204" pitchFamily="18" charset="0"/>
                          </a:rPr>
                        </m:ctrlPr>
                      </m:accPr>
                      <m:e>
                        <m:r>
                          <m:rPr>
                            <m:nor/>
                          </m:rPr>
                          <a:rPr lang="en-US" sz="2000" b="1">
                            <a:solidFill>
                              <a:srgbClr val="FF0000"/>
                            </a:solidFill>
                            <a:latin typeface="Open Sans"/>
                          </a:rPr>
                          <m:t>y</m:t>
                        </m:r>
                      </m:e>
                    </m:acc>
                  </m:oMath>
                </a14:m>
                <a:r>
                  <a:rPr lang="en-US" sz="2000" b="1" i="1" dirty="0">
                    <a:solidFill>
                      <a:srgbClr val="FF0000"/>
                    </a:solidFill>
                    <a:latin typeface="Open Sans"/>
                  </a:rPr>
                  <a:t> </a:t>
                </a:r>
                <a:endParaRPr lang="en-US" sz="2000" b="1" dirty="0">
                  <a:solidFill>
                    <a:srgbClr val="FF0000"/>
                  </a:solidFill>
                  <a:latin typeface="Open Sans"/>
                </a:endParaRPr>
              </a:p>
            </p:txBody>
          </p:sp>
        </mc:Choice>
        <mc:Fallback xmlns="">
          <p:sp>
            <p:nvSpPr>
              <p:cNvPr id="6" name="Rectangle 5">
                <a:extLst>
                  <a:ext uri="{FF2B5EF4-FFF2-40B4-BE49-F238E27FC236}">
                    <a16:creationId xmlns:a16="http://schemas.microsoft.com/office/drawing/2014/main" id="{F2A92268-34F4-4450-81A2-E82BFE15904E}"/>
                  </a:ext>
                </a:extLst>
              </p:cNvPr>
              <p:cNvSpPr>
                <a:spLocks noRot="1" noChangeAspect="1" noMove="1" noResize="1" noEditPoints="1" noAdjustHandles="1" noChangeArrowheads="1" noChangeShapeType="1" noTextEdit="1"/>
              </p:cNvSpPr>
              <p:nvPr/>
            </p:nvSpPr>
            <p:spPr>
              <a:xfrm>
                <a:off x="8122339" y="4061455"/>
                <a:ext cx="2268570" cy="400110"/>
              </a:xfrm>
              <a:prstGeom prst="rect">
                <a:avLst/>
              </a:prstGeom>
              <a:blipFill>
                <a:blip r:embed="rId4"/>
                <a:stretch>
                  <a:fillRect l="-2681" t="-7576" r="-6971" b="-25758"/>
                </a:stretch>
              </a:blipFill>
            </p:spPr>
            <p:txBody>
              <a:bodyPr/>
              <a:lstStyle/>
              <a:p>
                <a:r>
                  <a:rPr lang="en-US">
                    <a:noFill/>
                  </a:rPr>
                  <a:t> </a:t>
                </a:r>
              </a:p>
            </p:txBody>
          </p:sp>
        </mc:Fallback>
      </mc:AlternateContent>
    </p:spTree>
    <p:extLst>
      <p:ext uri="{BB962C8B-B14F-4D97-AF65-F5344CB8AC3E}">
        <p14:creationId xmlns:p14="http://schemas.microsoft.com/office/powerpoint/2010/main" val="2935274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B11C-673D-446B-BCB6-523CA09C45EC}"/>
              </a:ext>
            </a:extLst>
          </p:cNvPr>
          <p:cNvSpPr>
            <a:spLocks noGrp="1"/>
          </p:cNvSpPr>
          <p:nvPr>
            <p:ph type="title"/>
          </p:nvPr>
        </p:nvSpPr>
        <p:spPr>
          <a:xfrm>
            <a:off x="2427705" y="556733"/>
            <a:ext cx="8260933" cy="1260475"/>
          </a:xfrm>
        </p:spPr>
        <p:txBody>
          <a:bodyPr/>
          <a:lstStyle/>
          <a:p>
            <a:pPr algn="r"/>
            <a:r>
              <a:rPr lang="en-US" sz="3000" dirty="0">
                <a:solidFill>
                  <a:schemeClr val="accent1"/>
                </a:solidFill>
                <a:latin typeface="Open Sans"/>
              </a:rPr>
              <a:t>A Circuit light controlled </a:t>
            </a:r>
            <a:br>
              <a:rPr lang="en-US" sz="3000" dirty="0">
                <a:solidFill>
                  <a:schemeClr val="accent1"/>
                </a:solidFill>
                <a:latin typeface="Open Sans"/>
              </a:rPr>
            </a:br>
            <a:r>
              <a:rPr lang="en-US" sz="3000" dirty="0">
                <a:solidFill>
                  <a:schemeClr val="accent1"/>
                </a:solidFill>
                <a:latin typeface="Open Sans"/>
              </a:rPr>
              <a:t>by two switches</a:t>
            </a:r>
            <a:endParaRPr lang="en-US" sz="3000" dirty="0">
              <a:latin typeface="Open Sans"/>
            </a:endParaRPr>
          </a:p>
        </p:txBody>
      </p:sp>
      <p:pic>
        <p:nvPicPr>
          <p:cNvPr id="4" name="Picture 3">
            <a:extLst>
              <a:ext uri="{FF2B5EF4-FFF2-40B4-BE49-F238E27FC236}">
                <a16:creationId xmlns:a16="http://schemas.microsoft.com/office/drawing/2014/main" id="{D709E4ED-4F0D-4018-809C-36648CC77575}"/>
              </a:ext>
            </a:extLst>
          </p:cNvPr>
          <p:cNvPicPr>
            <a:picLocks noChangeAspect="1"/>
          </p:cNvPicPr>
          <p:nvPr/>
        </p:nvPicPr>
        <p:blipFill>
          <a:blip r:embed="rId2"/>
          <a:stretch>
            <a:fillRect/>
          </a:stretch>
        </p:blipFill>
        <p:spPr>
          <a:xfrm>
            <a:off x="2427705" y="3075710"/>
            <a:ext cx="7032179" cy="3647352"/>
          </a:xfrm>
          <a:prstGeom prst="rect">
            <a:avLst/>
          </a:prstGeom>
        </p:spPr>
        <p:style>
          <a:lnRef idx="2">
            <a:schemeClr val="accent1"/>
          </a:lnRef>
          <a:fillRef idx="1">
            <a:schemeClr val="lt1"/>
          </a:fillRef>
          <a:effectRef idx="0">
            <a:schemeClr val="accent1"/>
          </a:effectRef>
          <a:fontRef idx="minor">
            <a:schemeClr val="dk1"/>
          </a:fontRef>
        </p:style>
      </p:pic>
      <p:sp>
        <p:nvSpPr>
          <p:cNvPr id="5" name="Rectangle 4">
            <a:extLst>
              <a:ext uri="{FF2B5EF4-FFF2-40B4-BE49-F238E27FC236}">
                <a16:creationId xmlns:a16="http://schemas.microsoft.com/office/drawing/2014/main" id="{F70B9E41-9951-4B22-B843-1C51E704E806}"/>
              </a:ext>
            </a:extLst>
          </p:cNvPr>
          <p:cNvSpPr/>
          <p:nvPr/>
        </p:nvSpPr>
        <p:spPr>
          <a:xfrm>
            <a:off x="1390632" y="2335954"/>
            <a:ext cx="1454244" cy="430887"/>
          </a:xfrm>
          <a:prstGeom prst="rect">
            <a:avLst/>
          </a:prstGeom>
        </p:spPr>
        <p:txBody>
          <a:bodyPr wrap="none">
            <a:spAutoFit/>
          </a:bodyPr>
          <a:lstStyle/>
          <a:p>
            <a:r>
              <a:rPr lang="en-US" sz="2200" b="1" dirty="0">
                <a:solidFill>
                  <a:srgbClr val="00B050"/>
                </a:solidFill>
                <a:latin typeface="Open Sans"/>
              </a:rPr>
              <a:t>Solution :</a:t>
            </a:r>
            <a:endParaRPr lang="en-US" sz="2200" dirty="0"/>
          </a:p>
        </p:txBody>
      </p:sp>
    </p:spTree>
    <p:extLst>
      <p:ext uri="{BB962C8B-B14F-4D97-AF65-F5344CB8AC3E}">
        <p14:creationId xmlns:p14="http://schemas.microsoft.com/office/powerpoint/2010/main" val="1949874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E138-D577-4C11-8CEF-E58BB2BB6E23}"/>
              </a:ext>
            </a:extLst>
          </p:cNvPr>
          <p:cNvSpPr>
            <a:spLocks noGrp="1"/>
          </p:cNvSpPr>
          <p:nvPr>
            <p:ph type="title"/>
          </p:nvPr>
        </p:nvSpPr>
        <p:spPr>
          <a:xfrm>
            <a:off x="3733107" y="811993"/>
            <a:ext cx="6591300" cy="1260475"/>
          </a:xfrm>
        </p:spPr>
        <p:txBody>
          <a:bodyPr/>
          <a:lstStyle/>
          <a:p>
            <a:pPr algn="r"/>
            <a:r>
              <a:rPr lang="en-US" sz="3000" dirty="0">
                <a:solidFill>
                  <a:schemeClr val="accent1"/>
                </a:solidFill>
                <a:latin typeface="Open Sans"/>
              </a:rPr>
              <a:t>Adders</a:t>
            </a:r>
          </a:p>
        </p:txBody>
      </p:sp>
      <p:sp>
        <p:nvSpPr>
          <p:cNvPr id="4" name="Rectangle 3">
            <a:extLst>
              <a:ext uri="{FF2B5EF4-FFF2-40B4-BE49-F238E27FC236}">
                <a16:creationId xmlns:a16="http://schemas.microsoft.com/office/drawing/2014/main" id="{45F8717E-4203-4B19-95E5-719C532876ED}"/>
              </a:ext>
            </a:extLst>
          </p:cNvPr>
          <p:cNvSpPr/>
          <p:nvPr/>
        </p:nvSpPr>
        <p:spPr>
          <a:xfrm>
            <a:off x="1423989" y="2348202"/>
            <a:ext cx="8900418" cy="707886"/>
          </a:xfrm>
          <a:prstGeom prst="rect">
            <a:avLst/>
          </a:prstGeom>
        </p:spPr>
        <p:txBody>
          <a:bodyPr wrap="square">
            <a:spAutoFit/>
          </a:bodyPr>
          <a:lstStyle/>
          <a:p>
            <a:pPr algn="just"/>
            <a:r>
              <a:rPr lang="en-US" sz="2000" dirty="0">
                <a:latin typeface="Open Sans"/>
              </a:rPr>
              <a:t>The circuit that has two output is called the </a:t>
            </a:r>
            <a:r>
              <a:rPr lang="en-US" sz="2000" b="1" dirty="0">
                <a:latin typeface="Open Sans"/>
              </a:rPr>
              <a:t>half adder</a:t>
            </a:r>
            <a:r>
              <a:rPr lang="en-US" sz="2000" dirty="0">
                <a:latin typeface="Open Sans"/>
              </a:rPr>
              <a:t>, namely, </a:t>
            </a:r>
            <a:r>
              <a:rPr lang="en-US" sz="2000" i="1" dirty="0">
                <a:latin typeface="Open Sans"/>
              </a:rPr>
              <a:t>s </a:t>
            </a:r>
            <a:r>
              <a:rPr lang="en-US" sz="2000" dirty="0">
                <a:latin typeface="Open Sans"/>
              </a:rPr>
              <a:t>and </a:t>
            </a:r>
            <a:r>
              <a:rPr lang="en-US" sz="2000" i="1" dirty="0">
                <a:latin typeface="Open Sans"/>
              </a:rPr>
              <a:t>c</a:t>
            </a:r>
            <a:r>
              <a:rPr lang="en-US" sz="2000" dirty="0">
                <a:latin typeface="Open Sans"/>
              </a:rPr>
              <a:t>, where </a:t>
            </a:r>
            <a:r>
              <a:rPr lang="en-US" sz="2000" i="1" dirty="0">
                <a:latin typeface="Open Sans"/>
              </a:rPr>
              <a:t>s </a:t>
            </a:r>
            <a:r>
              <a:rPr lang="en-US" sz="2000" dirty="0">
                <a:latin typeface="Open Sans"/>
              </a:rPr>
              <a:t>is the sum bit and </a:t>
            </a:r>
            <a:r>
              <a:rPr lang="en-US" sz="2000" i="1" dirty="0">
                <a:latin typeface="Open Sans"/>
              </a:rPr>
              <a:t>c </a:t>
            </a:r>
            <a:r>
              <a:rPr lang="en-US" sz="2000" dirty="0">
                <a:latin typeface="Open Sans"/>
              </a:rPr>
              <a:t>is the carry bit . </a:t>
            </a:r>
          </a:p>
        </p:txBody>
      </p:sp>
      <p:pic>
        <p:nvPicPr>
          <p:cNvPr id="5" name="Picture 4">
            <a:extLst>
              <a:ext uri="{FF2B5EF4-FFF2-40B4-BE49-F238E27FC236}">
                <a16:creationId xmlns:a16="http://schemas.microsoft.com/office/drawing/2014/main" id="{1B808406-27DE-4D6C-9EF1-C404B0CD8BF4}"/>
              </a:ext>
            </a:extLst>
          </p:cNvPr>
          <p:cNvPicPr>
            <a:picLocks noChangeAspect="1"/>
          </p:cNvPicPr>
          <p:nvPr/>
        </p:nvPicPr>
        <p:blipFill>
          <a:blip r:embed="rId2"/>
          <a:stretch>
            <a:fillRect/>
          </a:stretch>
        </p:blipFill>
        <p:spPr>
          <a:xfrm>
            <a:off x="1451214" y="3531877"/>
            <a:ext cx="2804901" cy="2785410"/>
          </a:xfrm>
          <a:prstGeom prst="rect">
            <a:avLst/>
          </a:prstGeom>
        </p:spPr>
      </p:pic>
      <p:sp>
        <p:nvSpPr>
          <p:cNvPr id="6" name="Rectangle 5">
            <a:extLst>
              <a:ext uri="{FF2B5EF4-FFF2-40B4-BE49-F238E27FC236}">
                <a16:creationId xmlns:a16="http://schemas.microsoft.com/office/drawing/2014/main" id="{626A17AC-7EDE-40F7-8533-53A38E24262D}"/>
              </a:ext>
            </a:extLst>
          </p:cNvPr>
          <p:cNvSpPr/>
          <p:nvPr/>
        </p:nvSpPr>
        <p:spPr>
          <a:xfrm>
            <a:off x="1423989" y="3131767"/>
            <a:ext cx="1276311" cy="400110"/>
          </a:xfrm>
          <a:prstGeom prst="rect">
            <a:avLst/>
          </a:prstGeom>
        </p:spPr>
        <p:txBody>
          <a:bodyPr wrap="none">
            <a:spAutoFit/>
          </a:bodyPr>
          <a:lstStyle/>
          <a:p>
            <a:r>
              <a:rPr lang="en-US" sz="2000" b="1" dirty="0">
                <a:solidFill>
                  <a:schemeClr val="accent1"/>
                </a:solidFill>
                <a:latin typeface="Open Sans"/>
              </a:rPr>
              <a:t>Example </a:t>
            </a:r>
            <a:endParaRPr lang="en-US" dirty="0"/>
          </a:p>
        </p:txBody>
      </p:sp>
      <p:pic>
        <p:nvPicPr>
          <p:cNvPr id="7" name="Picture 6">
            <a:extLst>
              <a:ext uri="{FF2B5EF4-FFF2-40B4-BE49-F238E27FC236}">
                <a16:creationId xmlns:a16="http://schemas.microsoft.com/office/drawing/2014/main" id="{49ED1EF9-8A4C-431A-B665-E142832DAAC8}"/>
              </a:ext>
            </a:extLst>
          </p:cNvPr>
          <p:cNvPicPr>
            <a:picLocks noChangeAspect="1"/>
          </p:cNvPicPr>
          <p:nvPr/>
        </p:nvPicPr>
        <p:blipFill>
          <a:blip r:embed="rId3"/>
          <a:stretch>
            <a:fillRect/>
          </a:stretch>
        </p:blipFill>
        <p:spPr>
          <a:xfrm>
            <a:off x="1538067" y="6727895"/>
            <a:ext cx="789497" cy="336302"/>
          </a:xfrm>
          <a:prstGeom prst="rect">
            <a:avLst/>
          </a:prstGeom>
        </p:spPr>
      </p:pic>
      <p:pic>
        <p:nvPicPr>
          <p:cNvPr id="8" name="Picture 7">
            <a:extLst>
              <a:ext uri="{FF2B5EF4-FFF2-40B4-BE49-F238E27FC236}">
                <a16:creationId xmlns:a16="http://schemas.microsoft.com/office/drawing/2014/main" id="{67512C32-9D67-4F92-9EA4-3EC635EB044F}"/>
              </a:ext>
            </a:extLst>
          </p:cNvPr>
          <p:cNvPicPr>
            <a:picLocks noChangeAspect="1"/>
          </p:cNvPicPr>
          <p:nvPr/>
        </p:nvPicPr>
        <p:blipFill>
          <a:blip r:embed="rId4"/>
          <a:stretch>
            <a:fillRect/>
          </a:stretch>
        </p:blipFill>
        <p:spPr>
          <a:xfrm>
            <a:off x="1538068" y="7003104"/>
            <a:ext cx="2950806" cy="400110"/>
          </a:xfrm>
          <a:prstGeom prst="rect">
            <a:avLst/>
          </a:prstGeom>
        </p:spPr>
      </p:pic>
      <p:sp>
        <p:nvSpPr>
          <p:cNvPr id="9" name="Rectangle 8">
            <a:extLst>
              <a:ext uri="{FF2B5EF4-FFF2-40B4-BE49-F238E27FC236}">
                <a16:creationId xmlns:a16="http://schemas.microsoft.com/office/drawing/2014/main" id="{A2BEE4A0-A7DB-455A-9C06-43C12837822C}"/>
              </a:ext>
            </a:extLst>
          </p:cNvPr>
          <p:cNvSpPr/>
          <p:nvPr/>
        </p:nvSpPr>
        <p:spPr>
          <a:xfrm>
            <a:off x="1423988" y="6366780"/>
            <a:ext cx="5343525" cy="400110"/>
          </a:xfrm>
          <a:prstGeom prst="rect">
            <a:avLst/>
          </a:prstGeom>
        </p:spPr>
        <p:txBody>
          <a:bodyPr>
            <a:spAutoFit/>
          </a:bodyPr>
          <a:lstStyle/>
          <a:p>
            <a:r>
              <a:rPr lang="en-US" sz="2000" dirty="0">
                <a:latin typeface="Open Sans"/>
              </a:rPr>
              <a:t>Output for the half adder :</a:t>
            </a:r>
          </a:p>
        </p:txBody>
      </p:sp>
      <p:pic>
        <p:nvPicPr>
          <p:cNvPr id="10" name="Picture 9">
            <a:extLst>
              <a:ext uri="{FF2B5EF4-FFF2-40B4-BE49-F238E27FC236}">
                <a16:creationId xmlns:a16="http://schemas.microsoft.com/office/drawing/2014/main" id="{0DDEDDA4-B03E-47A5-A78A-232909CF1A9E}"/>
              </a:ext>
            </a:extLst>
          </p:cNvPr>
          <p:cNvPicPr>
            <a:picLocks noChangeAspect="1"/>
          </p:cNvPicPr>
          <p:nvPr/>
        </p:nvPicPr>
        <p:blipFill>
          <a:blip r:embed="rId5"/>
          <a:stretch>
            <a:fillRect/>
          </a:stretch>
        </p:blipFill>
        <p:spPr>
          <a:xfrm>
            <a:off x="4814626" y="3531877"/>
            <a:ext cx="5509781" cy="328450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863249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a:extLst>
              <a:ext uri="{FF2B5EF4-FFF2-40B4-BE49-F238E27FC236}">
                <a16:creationId xmlns:a16="http://schemas.microsoft.com/office/drawing/2014/main" id="{5AB79FC1-0F26-429B-B35D-855D00229B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88638" cy="755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Subtitle 2">
            <a:extLst>
              <a:ext uri="{FF2B5EF4-FFF2-40B4-BE49-F238E27FC236}">
                <a16:creationId xmlns:a16="http://schemas.microsoft.com/office/drawing/2014/main" id="{264422D7-9FB9-44A0-85C7-EB85B539708A}"/>
              </a:ext>
            </a:extLst>
          </p:cNvPr>
          <p:cNvSpPr txBox="1">
            <a:spLocks/>
          </p:cNvSpPr>
          <p:nvPr/>
        </p:nvSpPr>
        <p:spPr bwMode="auto">
          <a:xfrm>
            <a:off x="1769630" y="3181350"/>
            <a:ext cx="7481888"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ctr" eaLnBrk="1" hangingPunct="1">
              <a:spcBef>
                <a:spcPct val="20000"/>
              </a:spcBef>
              <a:buFont typeface="Arial" panose="020B0604020202020204" pitchFamily="34" charset="0"/>
              <a:buNone/>
            </a:pPr>
            <a:r>
              <a:rPr lang="en-US" altLang="en-US" sz="4000" b="1" dirty="0">
                <a:solidFill>
                  <a:schemeClr val="bg1"/>
                </a:solidFill>
                <a:latin typeface="Open Sans"/>
              </a:rPr>
              <a:t>Karnaugh Map </a:t>
            </a:r>
          </a:p>
        </p:txBody>
      </p:sp>
    </p:spTree>
    <p:extLst>
      <p:ext uri="{BB962C8B-B14F-4D97-AF65-F5344CB8AC3E}">
        <p14:creationId xmlns:p14="http://schemas.microsoft.com/office/powerpoint/2010/main" val="1898097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5EE53879-8821-4EB3-A917-148D02BB8758}"/>
              </a:ext>
            </a:extLst>
          </p:cNvPr>
          <p:cNvSpPr>
            <a:spLocks noGrp="1"/>
          </p:cNvSpPr>
          <p:nvPr>
            <p:ph type="title"/>
          </p:nvPr>
        </p:nvSpPr>
        <p:spPr>
          <a:xfrm>
            <a:off x="1271997" y="489373"/>
            <a:ext cx="9075420" cy="1260475"/>
          </a:xfrm>
        </p:spPr>
        <p:txBody>
          <a:bodyPr/>
          <a:lstStyle/>
          <a:p>
            <a:pPr algn="r" eaLnBrk="1" hangingPunct="1"/>
            <a:r>
              <a:rPr lang="en-US" altLang="en-US" sz="3000" dirty="0">
                <a:solidFill>
                  <a:srgbClr val="3366CC"/>
                </a:solidFill>
                <a:latin typeface="Open Sans"/>
              </a:rPr>
              <a:t>Karnaugh Map </a:t>
            </a:r>
          </a:p>
        </p:txBody>
      </p:sp>
      <p:sp>
        <p:nvSpPr>
          <p:cNvPr id="66563" name="Slide Number Placeholder 3">
            <a:extLst>
              <a:ext uri="{FF2B5EF4-FFF2-40B4-BE49-F238E27FC236}">
                <a16:creationId xmlns:a16="http://schemas.microsoft.com/office/drawing/2014/main" id="{4DFC0637-9DC2-478C-B8AA-ADB64573DE1A}"/>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819325" indent="-315125" eaLnBrk="0" hangingPunct="0">
              <a:defRPr>
                <a:solidFill>
                  <a:schemeClr val="tx1"/>
                </a:solidFill>
                <a:latin typeface="Arial" panose="020B0604020202020204" pitchFamily="34" charset="0"/>
                <a:cs typeface="Arial" panose="020B0604020202020204" pitchFamily="34" charset="0"/>
              </a:defRPr>
            </a:lvl2pPr>
            <a:lvl3pPr marL="1260500" indent="-252100" eaLnBrk="0" hangingPunct="0">
              <a:defRPr>
                <a:solidFill>
                  <a:schemeClr val="tx1"/>
                </a:solidFill>
                <a:latin typeface="Arial" panose="020B0604020202020204" pitchFamily="34" charset="0"/>
                <a:cs typeface="Arial" panose="020B0604020202020204" pitchFamily="34" charset="0"/>
              </a:defRPr>
            </a:lvl3pPr>
            <a:lvl4pPr marL="1764701" indent="-252100" eaLnBrk="0" hangingPunct="0">
              <a:defRPr>
                <a:solidFill>
                  <a:schemeClr val="tx1"/>
                </a:solidFill>
                <a:latin typeface="Arial" panose="020B0604020202020204" pitchFamily="34" charset="0"/>
                <a:cs typeface="Arial" panose="020B0604020202020204" pitchFamily="34" charset="0"/>
              </a:defRPr>
            </a:lvl4pPr>
            <a:lvl5pPr marL="2268901" indent="-252100" eaLnBrk="0" hangingPunct="0">
              <a:defRPr>
                <a:solidFill>
                  <a:schemeClr val="tx1"/>
                </a:solidFill>
                <a:latin typeface="Arial" panose="020B0604020202020204" pitchFamily="34" charset="0"/>
                <a:cs typeface="Arial" panose="020B0604020202020204" pitchFamily="34" charset="0"/>
              </a:defRPr>
            </a:lvl5pPr>
            <a:lvl6pPr marL="27731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773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7815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2857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401B33-1E06-4424-A1DA-40B3B0144085}" type="slidenum">
              <a:rPr lang="en-US" altLang="en-US" sz="1544">
                <a:latin typeface="Interstate"/>
              </a:rPr>
              <a:pPr eaLnBrk="1" hangingPunct="1"/>
              <a:t>66</a:t>
            </a:fld>
            <a:endParaRPr lang="en-US" altLang="en-US" sz="1544">
              <a:latin typeface="Interstate"/>
            </a:endParaRPr>
          </a:p>
        </p:txBody>
      </p:sp>
      <p:sp>
        <p:nvSpPr>
          <p:cNvPr id="5" name="Rectangle 4">
            <a:extLst>
              <a:ext uri="{FF2B5EF4-FFF2-40B4-BE49-F238E27FC236}">
                <a16:creationId xmlns:a16="http://schemas.microsoft.com/office/drawing/2014/main" id="{0AAA822B-50B8-4871-A476-320BC814A967}"/>
              </a:ext>
            </a:extLst>
          </p:cNvPr>
          <p:cNvSpPr>
            <a:spLocks noChangeArrowheads="1"/>
          </p:cNvSpPr>
          <p:nvPr/>
        </p:nvSpPr>
        <p:spPr bwMode="auto">
          <a:xfrm>
            <a:off x="1398446" y="2400938"/>
            <a:ext cx="8822522" cy="480131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342900" indent="-342900" algn="just">
              <a:buFont typeface="Wingdings" panose="05000000000000000000" pitchFamily="2" charset="2"/>
              <a:buChar char="q"/>
            </a:pPr>
            <a:r>
              <a:rPr lang="en-US" dirty="0">
                <a:latin typeface="Open Sans"/>
              </a:rPr>
              <a:t>A </a:t>
            </a:r>
            <a:r>
              <a:rPr lang="en-US" b="1" dirty="0">
                <a:solidFill>
                  <a:srgbClr val="FF0000"/>
                </a:solidFill>
                <a:latin typeface="Open Sans"/>
              </a:rPr>
              <a:t>Karnaugh map</a:t>
            </a:r>
            <a:r>
              <a:rPr lang="en-US" b="1" dirty="0">
                <a:latin typeface="Open Sans"/>
              </a:rPr>
              <a:t> </a:t>
            </a:r>
            <a:r>
              <a:rPr lang="en-US" dirty="0">
                <a:latin typeface="Open Sans"/>
              </a:rPr>
              <a:t>or </a:t>
            </a:r>
            <a:r>
              <a:rPr lang="en-US" b="1" dirty="0">
                <a:solidFill>
                  <a:srgbClr val="FF0000"/>
                </a:solidFill>
                <a:latin typeface="Open Sans"/>
              </a:rPr>
              <a:t>K-map</a:t>
            </a:r>
            <a:r>
              <a:rPr lang="en-US" dirty="0">
                <a:latin typeface="Open Sans"/>
              </a:rPr>
              <a:t>, for finding terms to combine for Boolean functions involving a relatively small number of variables</a:t>
            </a:r>
            <a:r>
              <a:rPr lang="en-US" sz="2000" dirty="0">
                <a:latin typeface="Open Sans"/>
              </a:rPr>
              <a:t> </a:t>
            </a:r>
          </a:p>
          <a:p>
            <a:pPr marL="342900" indent="-342900" algn="just">
              <a:buFont typeface="Wingdings" panose="05000000000000000000" pitchFamily="2" charset="2"/>
              <a:buChar char="q"/>
            </a:pPr>
            <a:r>
              <a:rPr lang="en-US" dirty="0">
                <a:latin typeface="Open Sans"/>
              </a:rPr>
              <a:t>The method we will describe was introduced by Maurice Karnaugh in 1953. His method is based on earlier work by E.W. Veitch. </a:t>
            </a:r>
          </a:p>
          <a:p>
            <a:pPr marL="342900" indent="-342900" algn="just">
              <a:buFont typeface="Wingdings" panose="05000000000000000000" pitchFamily="2" charset="2"/>
              <a:buChar char="q"/>
            </a:pPr>
            <a:r>
              <a:rPr lang="en-US" dirty="0">
                <a:latin typeface="Open Sans"/>
              </a:rPr>
              <a:t>K-maps give us a visual method for simplifying sum-of-products expansions; they are not suited for mechanizing this process</a:t>
            </a:r>
          </a:p>
          <a:p>
            <a:pPr marL="342900" indent="-342900" algn="just" fontAlgn="auto">
              <a:spcBef>
                <a:spcPts val="600"/>
              </a:spcBef>
              <a:spcAft>
                <a:spcPts val="0"/>
              </a:spcAft>
              <a:buFont typeface="Wingdings" panose="05000000000000000000" pitchFamily="2" charset="2"/>
              <a:buChar char="q"/>
              <a:defRPr/>
            </a:pPr>
            <a:r>
              <a:rPr lang="en-US" sz="2000" dirty="0">
                <a:latin typeface="Open Sans"/>
              </a:rPr>
              <a:t>A Karnaugh map has zero and one entries at different positions.  Each position in a grid corresponds to a truth table entry.</a:t>
            </a:r>
          </a:p>
          <a:p>
            <a:pPr marL="342900" indent="-342900" algn="just" fontAlgn="auto">
              <a:spcBef>
                <a:spcPts val="600"/>
              </a:spcBef>
              <a:spcAft>
                <a:spcPts val="0"/>
              </a:spcAft>
              <a:buFont typeface="Wingdings" panose="05000000000000000000" pitchFamily="2" charset="2"/>
              <a:buChar char="q"/>
              <a:defRPr/>
            </a:pPr>
            <a:r>
              <a:rPr lang="en-US" sz="2000" dirty="0">
                <a:latin typeface="Open Sans"/>
              </a:rPr>
              <a:t>Given a Boolean function described by a truth table or logic function, then:</a:t>
            </a:r>
          </a:p>
          <a:p>
            <a:pPr marL="282575" algn="just" fontAlgn="auto">
              <a:spcBef>
                <a:spcPts val="600"/>
              </a:spcBef>
              <a:spcAft>
                <a:spcPts val="0"/>
              </a:spcAft>
              <a:buFont typeface="Arial" pitchFamily="34" charset="0"/>
              <a:buChar char="•"/>
              <a:defRPr/>
            </a:pPr>
            <a:r>
              <a:rPr lang="en-US" sz="2000" dirty="0">
                <a:latin typeface="Open Sans"/>
              </a:rPr>
              <a:t> Draw the Karnaugh Map for the function. </a:t>
            </a:r>
          </a:p>
          <a:p>
            <a:pPr marL="465138" indent="-182563" algn="just" fontAlgn="auto">
              <a:spcBef>
                <a:spcPts val="600"/>
              </a:spcBef>
              <a:spcAft>
                <a:spcPts val="0"/>
              </a:spcAft>
              <a:buFont typeface="Arial" pitchFamily="34" charset="0"/>
              <a:buChar char="•"/>
              <a:defRPr/>
            </a:pPr>
            <a:r>
              <a:rPr lang="en-US" sz="2000" dirty="0">
                <a:latin typeface="Open Sans"/>
              </a:rPr>
              <a:t>Use the information from a Karnaugh Map to determine the smallest sum-of-products function.  </a:t>
            </a:r>
          </a:p>
          <a:p>
            <a:pPr marL="342900" indent="-342900" algn="just">
              <a:buFont typeface="Wingdings" panose="05000000000000000000" pitchFamily="2" charset="2"/>
              <a:buChar char="q"/>
            </a:pPr>
            <a:endParaRPr lang="en-US" sz="2000" dirty="0">
              <a:latin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04A173E9-A1AA-45DB-99CF-7E268AF91EA0}"/>
              </a:ext>
            </a:extLst>
          </p:cNvPr>
          <p:cNvSpPr>
            <a:spLocks noGrp="1"/>
          </p:cNvSpPr>
          <p:nvPr>
            <p:ph type="title"/>
          </p:nvPr>
        </p:nvSpPr>
        <p:spPr>
          <a:xfrm>
            <a:off x="1142736" y="672253"/>
            <a:ext cx="9075420" cy="1260475"/>
          </a:xfrm>
        </p:spPr>
        <p:txBody>
          <a:bodyPr/>
          <a:lstStyle/>
          <a:p>
            <a:pPr algn="r" eaLnBrk="1" hangingPunct="1"/>
            <a:r>
              <a:rPr lang="en-US" altLang="en-US" sz="3000" dirty="0">
                <a:solidFill>
                  <a:srgbClr val="3366CC"/>
                </a:solidFill>
                <a:latin typeface="Open Sans"/>
              </a:rPr>
              <a:t>Karnaugh Map in </a:t>
            </a:r>
            <a:br>
              <a:rPr lang="en-US" altLang="en-US" sz="3000" dirty="0">
                <a:solidFill>
                  <a:srgbClr val="3366CC"/>
                </a:solidFill>
                <a:latin typeface="Open Sans"/>
              </a:rPr>
            </a:br>
            <a:r>
              <a:rPr lang="en-US" altLang="en-US" sz="3000" dirty="0">
                <a:solidFill>
                  <a:srgbClr val="3366CC"/>
                </a:solidFill>
                <a:latin typeface="Open Sans"/>
              </a:rPr>
              <a:t> Two Variables </a:t>
            </a:r>
          </a:p>
        </p:txBody>
      </p:sp>
      <p:sp>
        <p:nvSpPr>
          <p:cNvPr id="67587" name="Slide Number Placeholder 3">
            <a:extLst>
              <a:ext uri="{FF2B5EF4-FFF2-40B4-BE49-F238E27FC236}">
                <a16:creationId xmlns:a16="http://schemas.microsoft.com/office/drawing/2014/main" id="{5CEDD66E-7DC2-47FF-8B71-93A040EB611F}"/>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819325" indent="-315125" eaLnBrk="0" hangingPunct="0">
              <a:defRPr>
                <a:solidFill>
                  <a:schemeClr val="tx1"/>
                </a:solidFill>
                <a:latin typeface="Arial" panose="020B0604020202020204" pitchFamily="34" charset="0"/>
                <a:cs typeface="Arial" panose="020B0604020202020204" pitchFamily="34" charset="0"/>
              </a:defRPr>
            </a:lvl2pPr>
            <a:lvl3pPr marL="1260500" indent="-252100" eaLnBrk="0" hangingPunct="0">
              <a:defRPr>
                <a:solidFill>
                  <a:schemeClr val="tx1"/>
                </a:solidFill>
                <a:latin typeface="Arial" panose="020B0604020202020204" pitchFamily="34" charset="0"/>
                <a:cs typeface="Arial" panose="020B0604020202020204" pitchFamily="34" charset="0"/>
              </a:defRPr>
            </a:lvl3pPr>
            <a:lvl4pPr marL="1764701" indent="-252100" eaLnBrk="0" hangingPunct="0">
              <a:defRPr>
                <a:solidFill>
                  <a:schemeClr val="tx1"/>
                </a:solidFill>
                <a:latin typeface="Arial" panose="020B0604020202020204" pitchFamily="34" charset="0"/>
                <a:cs typeface="Arial" panose="020B0604020202020204" pitchFamily="34" charset="0"/>
              </a:defRPr>
            </a:lvl4pPr>
            <a:lvl5pPr marL="2268901" indent="-252100" eaLnBrk="0" hangingPunct="0">
              <a:defRPr>
                <a:solidFill>
                  <a:schemeClr val="tx1"/>
                </a:solidFill>
                <a:latin typeface="Arial" panose="020B0604020202020204" pitchFamily="34" charset="0"/>
                <a:cs typeface="Arial" panose="020B0604020202020204" pitchFamily="34" charset="0"/>
              </a:defRPr>
            </a:lvl5pPr>
            <a:lvl6pPr marL="27731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773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7815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2857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2D781B-72CD-438E-B836-00D982D179E6}" type="slidenum">
              <a:rPr lang="en-US" altLang="en-US" sz="1544">
                <a:latin typeface="Open Sans"/>
              </a:rPr>
              <a:pPr eaLnBrk="1" hangingPunct="1"/>
              <a:t>67</a:t>
            </a:fld>
            <a:endParaRPr lang="en-US" altLang="en-US" sz="1544">
              <a:latin typeface="Open Sans"/>
            </a:endParaRPr>
          </a:p>
        </p:txBody>
      </p:sp>
      <p:sp>
        <p:nvSpPr>
          <p:cNvPr id="66564" name="Rectangle 4">
            <a:extLst>
              <a:ext uri="{FF2B5EF4-FFF2-40B4-BE49-F238E27FC236}">
                <a16:creationId xmlns:a16="http://schemas.microsoft.com/office/drawing/2014/main" id="{12C849CA-B9A4-409A-AA06-DBE36FC76031}"/>
              </a:ext>
            </a:extLst>
          </p:cNvPr>
          <p:cNvSpPr>
            <a:spLocks noChangeArrowheads="1"/>
          </p:cNvSpPr>
          <p:nvPr/>
        </p:nvSpPr>
        <p:spPr bwMode="auto">
          <a:xfrm>
            <a:off x="1394933" y="4181509"/>
            <a:ext cx="88233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dirty="0">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dirty="0">
              <a:latin typeface="Open Sans"/>
            </a:endParaRPr>
          </a:p>
          <a:p>
            <a:pPr eaLnBrk="1" hangingPunct="1">
              <a:spcBef>
                <a:spcPct val="0"/>
              </a:spcBef>
              <a:buFontTx/>
              <a:buNone/>
            </a:pPr>
            <a:endParaRPr lang="en-US" altLang="en-US" sz="2000" dirty="0">
              <a:latin typeface="Open Sans"/>
            </a:endParaRPr>
          </a:p>
        </p:txBody>
      </p:sp>
      <p:pic>
        <p:nvPicPr>
          <p:cNvPr id="2" name="Picture 1">
            <a:extLst>
              <a:ext uri="{FF2B5EF4-FFF2-40B4-BE49-F238E27FC236}">
                <a16:creationId xmlns:a16="http://schemas.microsoft.com/office/drawing/2014/main" id="{B71D2497-9EB0-4730-9296-E81D407206A6}"/>
              </a:ext>
            </a:extLst>
          </p:cNvPr>
          <p:cNvPicPr>
            <a:picLocks noChangeAspect="1"/>
          </p:cNvPicPr>
          <p:nvPr/>
        </p:nvPicPr>
        <p:blipFill>
          <a:blip r:embed="rId2"/>
          <a:stretch>
            <a:fillRect/>
          </a:stretch>
        </p:blipFill>
        <p:spPr>
          <a:xfrm>
            <a:off x="4114770" y="4875184"/>
            <a:ext cx="3217056" cy="2323638"/>
          </a:xfrm>
          <a:prstGeom prst="rect">
            <a:avLst/>
          </a:prstGeom>
        </p:spPr>
      </p:pic>
      <p:sp>
        <p:nvSpPr>
          <p:cNvPr id="3" name="Rectangle 2">
            <a:extLst>
              <a:ext uri="{FF2B5EF4-FFF2-40B4-BE49-F238E27FC236}">
                <a16:creationId xmlns:a16="http://schemas.microsoft.com/office/drawing/2014/main" id="{801E9B3C-3D4F-4E49-9B76-9DE49C08D131}"/>
              </a:ext>
            </a:extLst>
          </p:cNvPr>
          <p:cNvSpPr/>
          <p:nvPr/>
        </p:nvSpPr>
        <p:spPr>
          <a:xfrm>
            <a:off x="1394933" y="2257931"/>
            <a:ext cx="8946100" cy="2554545"/>
          </a:xfrm>
          <a:prstGeom prst="rect">
            <a:avLst/>
          </a:prstGeom>
        </p:spPr>
        <p:txBody>
          <a:bodyPr wrap="square">
            <a:spAutoFit/>
          </a:bodyPr>
          <a:lstStyle/>
          <a:p>
            <a:pPr marL="342900" indent="-342900" algn="just">
              <a:buFont typeface="Wingdings" panose="05000000000000000000" pitchFamily="2" charset="2"/>
              <a:buChar char="ü"/>
            </a:pPr>
            <a:r>
              <a:rPr lang="en-US" sz="2000" dirty="0">
                <a:latin typeface="Open Sans"/>
              </a:rPr>
              <a:t>There are four possible </a:t>
            </a:r>
            <a:r>
              <a:rPr lang="en-US" sz="2000" dirty="0" err="1">
                <a:latin typeface="Open Sans"/>
              </a:rPr>
              <a:t>minterms</a:t>
            </a:r>
            <a:r>
              <a:rPr lang="en-US" sz="2000" dirty="0">
                <a:latin typeface="Open Sans"/>
              </a:rPr>
              <a:t> in the sum-of-products expansion of a Boolean function in the two variables </a:t>
            </a:r>
            <a:r>
              <a:rPr lang="en-US" sz="2000" i="1" dirty="0">
                <a:latin typeface="Open Sans"/>
              </a:rPr>
              <a:t>x </a:t>
            </a:r>
            <a:r>
              <a:rPr lang="en-US" sz="2000" dirty="0">
                <a:latin typeface="Open Sans"/>
              </a:rPr>
              <a:t>and </a:t>
            </a:r>
            <a:r>
              <a:rPr lang="en-US" sz="2000" i="1" dirty="0">
                <a:latin typeface="Open Sans"/>
              </a:rPr>
              <a:t>y</a:t>
            </a:r>
            <a:r>
              <a:rPr lang="en-US" sz="2000" dirty="0">
                <a:latin typeface="Open Sans"/>
              </a:rPr>
              <a:t>. </a:t>
            </a:r>
          </a:p>
          <a:p>
            <a:pPr marL="342900" indent="-342900" algn="just">
              <a:buFont typeface="Wingdings" panose="05000000000000000000" pitchFamily="2" charset="2"/>
              <a:buChar char="ü"/>
            </a:pPr>
            <a:r>
              <a:rPr lang="en-US" sz="2000" dirty="0">
                <a:latin typeface="Open Sans"/>
              </a:rPr>
              <a:t>A K-map for a Boolean function in these two variables consists of four cells, where a 1 is placed in the cell representing a </a:t>
            </a:r>
            <a:r>
              <a:rPr lang="en-US" sz="2000" dirty="0" err="1">
                <a:latin typeface="Open Sans"/>
              </a:rPr>
              <a:t>minterm</a:t>
            </a:r>
            <a:r>
              <a:rPr lang="en-US" sz="2000" dirty="0">
                <a:latin typeface="Open Sans"/>
              </a:rPr>
              <a:t> if this </a:t>
            </a:r>
            <a:r>
              <a:rPr lang="en-US" sz="2000" dirty="0" err="1">
                <a:latin typeface="Open Sans"/>
              </a:rPr>
              <a:t>minterm</a:t>
            </a:r>
            <a:r>
              <a:rPr lang="en-US" sz="2000" dirty="0">
                <a:latin typeface="Open Sans"/>
              </a:rPr>
              <a:t> is present in the expansion. Cells are said to be </a:t>
            </a:r>
            <a:r>
              <a:rPr lang="en-US" sz="2000" b="1" dirty="0">
                <a:latin typeface="Open Sans"/>
              </a:rPr>
              <a:t>adjacent </a:t>
            </a:r>
            <a:r>
              <a:rPr lang="en-US" sz="2000" dirty="0">
                <a:latin typeface="Open Sans"/>
              </a:rPr>
              <a:t>if the </a:t>
            </a:r>
            <a:r>
              <a:rPr lang="en-US" sz="2000" dirty="0" err="1">
                <a:latin typeface="Open Sans"/>
              </a:rPr>
              <a:t>minterms</a:t>
            </a:r>
            <a:r>
              <a:rPr lang="en-US" sz="2000" dirty="0">
                <a:latin typeface="Open Sans"/>
              </a:rPr>
              <a:t> that they represent differ in exactly one literal. </a:t>
            </a:r>
          </a:p>
          <a:p>
            <a:pPr marL="342900" indent="-342900" algn="just">
              <a:buFont typeface="Wingdings" panose="05000000000000000000" pitchFamily="2" charset="2"/>
              <a:buChar char="ü"/>
            </a:pPr>
            <a:r>
              <a:rPr lang="en-US" sz="2000" dirty="0">
                <a:latin typeface="Open Sans"/>
              </a:rPr>
              <a:t>For instance, the cell representing     is adjacent to the cells representing</a:t>
            </a:r>
          </a:p>
          <a:p>
            <a:pPr algn="just"/>
            <a:r>
              <a:rPr lang="en-US" sz="2000" dirty="0">
                <a:latin typeface="Open Sans"/>
              </a:rPr>
              <a:t>     and  </a:t>
            </a:r>
            <a:r>
              <a:rPr lang="en-US" sz="2000" i="1" dirty="0">
                <a:latin typeface="Open Sans"/>
              </a:rPr>
              <a:t>  </a:t>
            </a:r>
            <a:r>
              <a:rPr lang="en-US" sz="2000" dirty="0">
                <a:latin typeface="Open Sans"/>
              </a:rPr>
              <a:t> </a:t>
            </a:r>
          </a:p>
        </p:txBody>
      </p:sp>
      <p:pic>
        <p:nvPicPr>
          <p:cNvPr id="4" name="Picture 3">
            <a:extLst>
              <a:ext uri="{FF2B5EF4-FFF2-40B4-BE49-F238E27FC236}">
                <a16:creationId xmlns:a16="http://schemas.microsoft.com/office/drawing/2014/main" id="{D2C649E2-0937-446F-94FB-456A64BB9B01}"/>
              </a:ext>
            </a:extLst>
          </p:cNvPr>
          <p:cNvPicPr>
            <a:picLocks noChangeAspect="1"/>
          </p:cNvPicPr>
          <p:nvPr/>
        </p:nvPicPr>
        <p:blipFill>
          <a:blip r:embed="rId3"/>
          <a:stretch>
            <a:fillRect/>
          </a:stretch>
        </p:blipFill>
        <p:spPr>
          <a:xfrm>
            <a:off x="5740783" y="4147459"/>
            <a:ext cx="320900" cy="332869"/>
          </a:xfrm>
          <a:prstGeom prst="rect">
            <a:avLst/>
          </a:prstGeom>
        </p:spPr>
      </p:pic>
      <p:pic>
        <p:nvPicPr>
          <p:cNvPr id="5" name="Picture 4">
            <a:extLst>
              <a:ext uri="{FF2B5EF4-FFF2-40B4-BE49-F238E27FC236}">
                <a16:creationId xmlns:a16="http://schemas.microsoft.com/office/drawing/2014/main" id="{B073A108-C11B-4F1E-94B1-9ADED007D383}"/>
              </a:ext>
            </a:extLst>
          </p:cNvPr>
          <p:cNvPicPr>
            <a:picLocks noChangeAspect="1"/>
          </p:cNvPicPr>
          <p:nvPr/>
        </p:nvPicPr>
        <p:blipFill>
          <a:blip r:embed="rId4"/>
          <a:stretch>
            <a:fillRect/>
          </a:stretch>
        </p:blipFill>
        <p:spPr>
          <a:xfrm>
            <a:off x="9956715" y="4162801"/>
            <a:ext cx="339556" cy="295867"/>
          </a:xfrm>
          <a:prstGeom prst="rect">
            <a:avLst/>
          </a:prstGeom>
        </p:spPr>
      </p:pic>
      <p:pic>
        <p:nvPicPr>
          <p:cNvPr id="6" name="Picture 5">
            <a:extLst>
              <a:ext uri="{FF2B5EF4-FFF2-40B4-BE49-F238E27FC236}">
                <a16:creationId xmlns:a16="http://schemas.microsoft.com/office/drawing/2014/main" id="{E5B2E5BE-09FC-43E5-BB2A-F59BFFE46CE4}"/>
              </a:ext>
            </a:extLst>
          </p:cNvPr>
          <p:cNvPicPr>
            <a:picLocks noChangeAspect="1"/>
          </p:cNvPicPr>
          <p:nvPr/>
        </p:nvPicPr>
        <p:blipFill>
          <a:blip r:embed="rId5"/>
          <a:stretch>
            <a:fillRect/>
          </a:stretch>
        </p:blipFill>
        <p:spPr>
          <a:xfrm>
            <a:off x="2387357" y="4405748"/>
            <a:ext cx="392136" cy="36260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04A173E9-A1AA-45DB-99CF-7E268AF91EA0}"/>
              </a:ext>
            </a:extLst>
          </p:cNvPr>
          <p:cNvSpPr>
            <a:spLocks noGrp="1"/>
          </p:cNvSpPr>
          <p:nvPr>
            <p:ph type="title"/>
          </p:nvPr>
        </p:nvSpPr>
        <p:spPr>
          <a:xfrm>
            <a:off x="1207396" y="663237"/>
            <a:ext cx="9075420" cy="1260475"/>
          </a:xfrm>
        </p:spPr>
        <p:txBody>
          <a:bodyPr/>
          <a:lstStyle/>
          <a:p>
            <a:pPr algn="r" eaLnBrk="1" hangingPunct="1"/>
            <a:r>
              <a:rPr lang="en-US" altLang="en-US" sz="3000" dirty="0">
                <a:solidFill>
                  <a:srgbClr val="3366CC"/>
                </a:solidFill>
                <a:latin typeface="Open Sans"/>
              </a:rPr>
              <a:t>Karnaugh Map in </a:t>
            </a:r>
            <a:br>
              <a:rPr lang="en-US" altLang="en-US" sz="3000" dirty="0">
                <a:solidFill>
                  <a:srgbClr val="3366CC"/>
                </a:solidFill>
                <a:latin typeface="Open Sans"/>
              </a:rPr>
            </a:br>
            <a:r>
              <a:rPr lang="en-US" altLang="en-US" sz="3000" dirty="0">
                <a:solidFill>
                  <a:srgbClr val="3366CC"/>
                </a:solidFill>
                <a:latin typeface="Open Sans"/>
              </a:rPr>
              <a:t> Two Variables </a:t>
            </a:r>
          </a:p>
        </p:txBody>
      </p:sp>
      <p:sp>
        <p:nvSpPr>
          <p:cNvPr id="67587" name="Slide Number Placeholder 3">
            <a:extLst>
              <a:ext uri="{FF2B5EF4-FFF2-40B4-BE49-F238E27FC236}">
                <a16:creationId xmlns:a16="http://schemas.microsoft.com/office/drawing/2014/main" id="{5CEDD66E-7DC2-47FF-8B71-93A040EB611F}"/>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819325" indent="-315125" eaLnBrk="0" hangingPunct="0">
              <a:defRPr>
                <a:solidFill>
                  <a:schemeClr val="tx1"/>
                </a:solidFill>
                <a:latin typeface="Arial" panose="020B0604020202020204" pitchFamily="34" charset="0"/>
                <a:cs typeface="Arial" panose="020B0604020202020204" pitchFamily="34" charset="0"/>
              </a:defRPr>
            </a:lvl2pPr>
            <a:lvl3pPr marL="1260500" indent="-252100" eaLnBrk="0" hangingPunct="0">
              <a:defRPr>
                <a:solidFill>
                  <a:schemeClr val="tx1"/>
                </a:solidFill>
                <a:latin typeface="Arial" panose="020B0604020202020204" pitchFamily="34" charset="0"/>
                <a:cs typeface="Arial" panose="020B0604020202020204" pitchFamily="34" charset="0"/>
              </a:defRPr>
            </a:lvl3pPr>
            <a:lvl4pPr marL="1764701" indent="-252100" eaLnBrk="0" hangingPunct="0">
              <a:defRPr>
                <a:solidFill>
                  <a:schemeClr val="tx1"/>
                </a:solidFill>
                <a:latin typeface="Arial" panose="020B0604020202020204" pitchFamily="34" charset="0"/>
                <a:cs typeface="Arial" panose="020B0604020202020204" pitchFamily="34" charset="0"/>
              </a:defRPr>
            </a:lvl4pPr>
            <a:lvl5pPr marL="2268901" indent="-252100" eaLnBrk="0" hangingPunct="0">
              <a:defRPr>
                <a:solidFill>
                  <a:schemeClr val="tx1"/>
                </a:solidFill>
                <a:latin typeface="Arial" panose="020B0604020202020204" pitchFamily="34" charset="0"/>
                <a:cs typeface="Arial" panose="020B0604020202020204" pitchFamily="34" charset="0"/>
              </a:defRPr>
            </a:lvl5pPr>
            <a:lvl6pPr marL="27731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773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7815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2857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2D781B-72CD-438E-B836-00D982D179E6}" type="slidenum">
              <a:rPr lang="en-US" altLang="en-US" sz="1544">
                <a:latin typeface="Open Sans"/>
              </a:rPr>
              <a:pPr eaLnBrk="1" hangingPunct="1"/>
              <a:t>68</a:t>
            </a:fld>
            <a:endParaRPr lang="en-US" altLang="en-US" sz="1544" dirty="0">
              <a:latin typeface="Open Sans"/>
            </a:endParaRPr>
          </a:p>
        </p:txBody>
      </p:sp>
      <p:sp>
        <p:nvSpPr>
          <p:cNvPr id="66564" name="Rectangle 4">
            <a:extLst>
              <a:ext uri="{FF2B5EF4-FFF2-40B4-BE49-F238E27FC236}">
                <a16:creationId xmlns:a16="http://schemas.microsoft.com/office/drawing/2014/main" id="{12C849CA-B9A4-409A-AA06-DBE36FC76031}"/>
              </a:ext>
            </a:extLst>
          </p:cNvPr>
          <p:cNvSpPr>
            <a:spLocks noChangeArrowheads="1"/>
          </p:cNvSpPr>
          <p:nvPr/>
        </p:nvSpPr>
        <p:spPr bwMode="auto">
          <a:xfrm>
            <a:off x="1394933" y="4181509"/>
            <a:ext cx="88233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000" dirty="0">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b="1" u="sng" dirty="0">
              <a:solidFill>
                <a:srgbClr val="00B050"/>
              </a:solidFill>
              <a:latin typeface="Open Sans"/>
            </a:endParaRPr>
          </a:p>
          <a:p>
            <a:pPr eaLnBrk="1" hangingPunct="1">
              <a:spcBef>
                <a:spcPct val="0"/>
              </a:spcBef>
              <a:buFontTx/>
              <a:buNone/>
            </a:pPr>
            <a:endParaRPr lang="en-US" altLang="en-US" sz="2000" dirty="0">
              <a:latin typeface="Open Sans"/>
            </a:endParaRPr>
          </a:p>
          <a:p>
            <a:pPr eaLnBrk="1" hangingPunct="1">
              <a:spcBef>
                <a:spcPct val="0"/>
              </a:spcBef>
              <a:buFontTx/>
              <a:buNone/>
            </a:pPr>
            <a:endParaRPr lang="en-US" altLang="en-US" sz="2000" dirty="0">
              <a:latin typeface="Open Sans"/>
            </a:endParaRPr>
          </a:p>
        </p:txBody>
      </p:sp>
      <p:sp>
        <p:nvSpPr>
          <p:cNvPr id="3" name="Rectangle 2">
            <a:extLst>
              <a:ext uri="{FF2B5EF4-FFF2-40B4-BE49-F238E27FC236}">
                <a16:creationId xmlns:a16="http://schemas.microsoft.com/office/drawing/2014/main" id="{801E9B3C-3D4F-4E49-9B76-9DE49C08D131}"/>
              </a:ext>
            </a:extLst>
          </p:cNvPr>
          <p:cNvSpPr/>
          <p:nvPr/>
        </p:nvSpPr>
        <p:spPr>
          <a:xfrm>
            <a:off x="1272056" y="2207074"/>
            <a:ext cx="8946100" cy="723275"/>
          </a:xfrm>
          <a:prstGeom prst="rect">
            <a:avLst/>
          </a:prstGeom>
        </p:spPr>
        <p:txBody>
          <a:bodyPr wrap="square">
            <a:spAutoFit/>
          </a:bodyPr>
          <a:lstStyle/>
          <a:p>
            <a:pPr algn="just"/>
            <a:r>
              <a:rPr lang="en-US" sz="2000" b="1" dirty="0">
                <a:solidFill>
                  <a:schemeClr val="accent1"/>
                </a:solidFill>
                <a:latin typeface="Open Sans"/>
              </a:rPr>
              <a:t>Example :</a:t>
            </a:r>
          </a:p>
          <a:p>
            <a:pPr algn="just"/>
            <a:r>
              <a:rPr lang="en-US" dirty="0">
                <a:latin typeface="Open Sans"/>
              </a:rPr>
              <a:t>Find the K-maps for Boolean expression E that equal to :</a:t>
            </a:r>
            <a:endParaRPr lang="en-US" sz="2000" b="1" dirty="0">
              <a:solidFill>
                <a:schemeClr val="accent1"/>
              </a:solidFill>
              <a:latin typeface="Open Sans"/>
            </a:endParaRPr>
          </a:p>
        </p:txBody>
      </p:sp>
      <p:pic>
        <p:nvPicPr>
          <p:cNvPr id="8" name="Picture 7">
            <a:extLst>
              <a:ext uri="{FF2B5EF4-FFF2-40B4-BE49-F238E27FC236}">
                <a16:creationId xmlns:a16="http://schemas.microsoft.com/office/drawing/2014/main" id="{5A5D6294-BC2F-4C8A-B34F-23B2B80C1D0F}"/>
              </a:ext>
            </a:extLst>
          </p:cNvPr>
          <p:cNvPicPr>
            <a:picLocks noChangeAspect="1"/>
          </p:cNvPicPr>
          <p:nvPr/>
        </p:nvPicPr>
        <p:blipFill>
          <a:blip r:embed="rId2"/>
          <a:stretch>
            <a:fillRect/>
          </a:stretch>
        </p:blipFill>
        <p:spPr>
          <a:xfrm>
            <a:off x="2192214" y="2990663"/>
            <a:ext cx="4842870" cy="372705"/>
          </a:xfrm>
          <a:prstGeom prst="rect">
            <a:avLst/>
          </a:prstGeom>
        </p:spPr>
      </p:pic>
      <p:sp>
        <p:nvSpPr>
          <p:cNvPr id="9" name="Rectangle 8">
            <a:extLst>
              <a:ext uri="{FF2B5EF4-FFF2-40B4-BE49-F238E27FC236}">
                <a16:creationId xmlns:a16="http://schemas.microsoft.com/office/drawing/2014/main" id="{A5B69B86-5C68-4956-8CF6-575F9B43016D}"/>
              </a:ext>
            </a:extLst>
          </p:cNvPr>
          <p:cNvSpPr/>
          <p:nvPr/>
        </p:nvSpPr>
        <p:spPr>
          <a:xfrm>
            <a:off x="1272056" y="3429837"/>
            <a:ext cx="1337226" cy="400110"/>
          </a:xfrm>
          <a:prstGeom prst="rect">
            <a:avLst/>
          </a:prstGeom>
        </p:spPr>
        <p:txBody>
          <a:bodyPr wrap="none">
            <a:spAutoFit/>
          </a:bodyPr>
          <a:lstStyle/>
          <a:p>
            <a:r>
              <a:rPr lang="en-US" sz="2000" b="1" dirty="0">
                <a:solidFill>
                  <a:srgbClr val="00B050"/>
                </a:solidFill>
                <a:latin typeface="Open Sans"/>
              </a:rPr>
              <a:t>Solution :</a:t>
            </a:r>
            <a:endParaRPr lang="en-US" sz="2000" dirty="0"/>
          </a:p>
        </p:txBody>
      </p:sp>
      <p:pic>
        <p:nvPicPr>
          <p:cNvPr id="12" name="Picture 11">
            <a:extLst>
              <a:ext uri="{FF2B5EF4-FFF2-40B4-BE49-F238E27FC236}">
                <a16:creationId xmlns:a16="http://schemas.microsoft.com/office/drawing/2014/main" id="{BC4AA661-39E9-4E2A-8E69-D5203C6BCCF1}"/>
              </a:ext>
            </a:extLst>
          </p:cNvPr>
          <p:cNvPicPr>
            <a:picLocks noChangeAspect="1"/>
          </p:cNvPicPr>
          <p:nvPr/>
        </p:nvPicPr>
        <p:blipFill>
          <a:blip r:embed="rId3"/>
          <a:stretch>
            <a:fillRect/>
          </a:stretch>
        </p:blipFill>
        <p:spPr>
          <a:xfrm>
            <a:off x="1248105" y="3967120"/>
            <a:ext cx="2873313" cy="2554545"/>
          </a:xfrm>
          <a:prstGeom prst="rect">
            <a:avLst/>
          </a:prstGeom>
        </p:spPr>
      </p:pic>
      <p:pic>
        <p:nvPicPr>
          <p:cNvPr id="13" name="Picture 12">
            <a:extLst>
              <a:ext uri="{FF2B5EF4-FFF2-40B4-BE49-F238E27FC236}">
                <a16:creationId xmlns:a16="http://schemas.microsoft.com/office/drawing/2014/main" id="{3112CB2B-CBB9-4CBD-8112-4F66A765090C}"/>
              </a:ext>
            </a:extLst>
          </p:cNvPr>
          <p:cNvPicPr>
            <a:picLocks noChangeAspect="1"/>
          </p:cNvPicPr>
          <p:nvPr/>
        </p:nvPicPr>
        <p:blipFill>
          <a:blip r:embed="rId4"/>
          <a:stretch>
            <a:fillRect/>
          </a:stretch>
        </p:blipFill>
        <p:spPr>
          <a:xfrm>
            <a:off x="4161771" y="3907163"/>
            <a:ext cx="2873313" cy="2511863"/>
          </a:xfrm>
          <a:prstGeom prst="rect">
            <a:avLst/>
          </a:prstGeom>
        </p:spPr>
      </p:pic>
      <p:pic>
        <p:nvPicPr>
          <p:cNvPr id="14" name="Picture 13">
            <a:extLst>
              <a:ext uri="{FF2B5EF4-FFF2-40B4-BE49-F238E27FC236}">
                <a16:creationId xmlns:a16="http://schemas.microsoft.com/office/drawing/2014/main" id="{51D51666-A1E2-4E43-819B-D1430458ADAA}"/>
              </a:ext>
            </a:extLst>
          </p:cNvPr>
          <p:cNvPicPr>
            <a:picLocks noChangeAspect="1"/>
          </p:cNvPicPr>
          <p:nvPr/>
        </p:nvPicPr>
        <p:blipFill>
          <a:blip r:embed="rId5"/>
          <a:stretch>
            <a:fillRect/>
          </a:stretch>
        </p:blipFill>
        <p:spPr>
          <a:xfrm>
            <a:off x="7223779" y="3941243"/>
            <a:ext cx="2873313" cy="2554544"/>
          </a:xfrm>
          <a:prstGeom prst="rect">
            <a:avLst/>
          </a:prstGeom>
        </p:spPr>
      </p:pic>
      <p:pic>
        <p:nvPicPr>
          <p:cNvPr id="15" name="Picture 14">
            <a:extLst>
              <a:ext uri="{FF2B5EF4-FFF2-40B4-BE49-F238E27FC236}">
                <a16:creationId xmlns:a16="http://schemas.microsoft.com/office/drawing/2014/main" id="{AD34641F-099C-4480-A953-161BD58A1E06}"/>
              </a:ext>
            </a:extLst>
          </p:cNvPr>
          <p:cNvPicPr>
            <a:picLocks noChangeAspect="1"/>
          </p:cNvPicPr>
          <p:nvPr/>
        </p:nvPicPr>
        <p:blipFill rotWithShape="1">
          <a:blip r:embed="rId6"/>
          <a:srcRect l="77667" t="14009"/>
          <a:stretch/>
        </p:blipFill>
        <p:spPr>
          <a:xfrm>
            <a:off x="8813890" y="6638547"/>
            <a:ext cx="959630" cy="328406"/>
          </a:xfrm>
          <a:prstGeom prst="rect">
            <a:avLst/>
          </a:prstGeom>
        </p:spPr>
      </p:pic>
      <p:sp>
        <p:nvSpPr>
          <p:cNvPr id="16" name="TextBox 15">
            <a:extLst>
              <a:ext uri="{FF2B5EF4-FFF2-40B4-BE49-F238E27FC236}">
                <a16:creationId xmlns:a16="http://schemas.microsoft.com/office/drawing/2014/main" id="{FCF125F5-47E5-4121-8FF6-079C87599DD0}"/>
              </a:ext>
            </a:extLst>
          </p:cNvPr>
          <p:cNvSpPr txBox="1"/>
          <p:nvPr/>
        </p:nvSpPr>
        <p:spPr>
          <a:xfrm>
            <a:off x="2302937" y="6434045"/>
            <a:ext cx="1643930" cy="415498"/>
          </a:xfrm>
          <a:prstGeom prst="rect">
            <a:avLst/>
          </a:prstGeom>
          <a:noFill/>
        </p:spPr>
        <p:txBody>
          <a:bodyPr wrap="square" rtlCol="0">
            <a:spAutoFit/>
          </a:bodyPr>
          <a:lstStyle/>
          <a:p>
            <a:r>
              <a:rPr lang="en-US" dirty="0"/>
              <a:t>E = y        </a:t>
            </a:r>
          </a:p>
        </p:txBody>
      </p:sp>
      <p:sp>
        <p:nvSpPr>
          <p:cNvPr id="20" name="TextBox 19">
            <a:extLst>
              <a:ext uri="{FF2B5EF4-FFF2-40B4-BE49-F238E27FC236}">
                <a16:creationId xmlns:a16="http://schemas.microsoft.com/office/drawing/2014/main" id="{18BE5376-CAD8-4081-980F-879F3846BA98}"/>
              </a:ext>
            </a:extLst>
          </p:cNvPr>
          <p:cNvSpPr txBox="1"/>
          <p:nvPr/>
        </p:nvSpPr>
        <p:spPr>
          <a:xfrm>
            <a:off x="8312661" y="6557988"/>
            <a:ext cx="1643930" cy="430887"/>
          </a:xfrm>
          <a:prstGeom prst="rect">
            <a:avLst/>
          </a:prstGeom>
          <a:noFill/>
        </p:spPr>
        <p:txBody>
          <a:bodyPr wrap="square" rtlCol="0">
            <a:spAutoFit/>
          </a:bodyPr>
          <a:lstStyle/>
          <a:p>
            <a:r>
              <a:rPr lang="en-US" sz="2200" dirty="0"/>
              <a:t>E =         </a:t>
            </a:r>
          </a:p>
        </p:txBody>
      </p:sp>
      <p:sp>
        <p:nvSpPr>
          <p:cNvPr id="21" name="TextBox 20">
            <a:extLst>
              <a:ext uri="{FF2B5EF4-FFF2-40B4-BE49-F238E27FC236}">
                <a16:creationId xmlns:a16="http://schemas.microsoft.com/office/drawing/2014/main" id="{6A114773-4B49-44CC-9919-201774CD9589}"/>
              </a:ext>
            </a:extLst>
          </p:cNvPr>
          <p:cNvSpPr txBox="1"/>
          <p:nvPr/>
        </p:nvSpPr>
        <p:spPr>
          <a:xfrm>
            <a:off x="4800719" y="6438559"/>
            <a:ext cx="1643930" cy="430887"/>
          </a:xfrm>
          <a:prstGeom prst="rect">
            <a:avLst/>
          </a:prstGeom>
          <a:noFill/>
        </p:spPr>
        <p:txBody>
          <a:bodyPr wrap="square" rtlCol="0">
            <a:spAutoFit/>
          </a:bodyPr>
          <a:lstStyle/>
          <a:p>
            <a:r>
              <a:rPr lang="en-US" sz="2200" dirty="0"/>
              <a:t>E =         </a:t>
            </a:r>
          </a:p>
        </p:txBody>
      </p:sp>
      <p:pic>
        <p:nvPicPr>
          <p:cNvPr id="22" name="Picture 21">
            <a:extLst>
              <a:ext uri="{FF2B5EF4-FFF2-40B4-BE49-F238E27FC236}">
                <a16:creationId xmlns:a16="http://schemas.microsoft.com/office/drawing/2014/main" id="{FFC8DA59-1715-4FB6-8E02-DB891A847722}"/>
              </a:ext>
            </a:extLst>
          </p:cNvPr>
          <p:cNvPicPr>
            <a:picLocks noChangeAspect="1"/>
          </p:cNvPicPr>
          <p:nvPr/>
        </p:nvPicPr>
        <p:blipFill rotWithShape="1">
          <a:blip r:embed="rId6"/>
          <a:srcRect l="29230" t="14009" r="46395"/>
          <a:stretch/>
        </p:blipFill>
        <p:spPr>
          <a:xfrm>
            <a:off x="5397245" y="6521665"/>
            <a:ext cx="1047404" cy="360242"/>
          </a:xfrm>
          <a:prstGeom prst="rect">
            <a:avLst/>
          </a:prstGeom>
        </p:spPr>
      </p:pic>
    </p:spTree>
    <p:extLst>
      <p:ext uri="{BB962C8B-B14F-4D97-AF65-F5344CB8AC3E}">
        <p14:creationId xmlns:p14="http://schemas.microsoft.com/office/powerpoint/2010/main" val="14170337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9BD8582D-E98B-4F21-AE1B-02D7CAB0C7D3}"/>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819325" indent="-315125" eaLnBrk="0" hangingPunct="0">
              <a:defRPr>
                <a:solidFill>
                  <a:schemeClr val="tx1"/>
                </a:solidFill>
                <a:latin typeface="Arial" panose="020B0604020202020204" pitchFamily="34" charset="0"/>
                <a:cs typeface="Arial" panose="020B0604020202020204" pitchFamily="34" charset="0"/>
              </a:defRPr>
            </a:lvl2pPr>
            <a:lvl3pPr marL="1260500" indent="-252100" eaLnBrk="0" hangingPunct="0">
              <a:defRPr>
                <a:solidFill>
                  <a:schemeClr val="tx1"/>
                </a:solidFill>
                <a:latin typeface="Arial" panose="020B0604020202020204" pitchFamily="34" charset="0"/>
                <a:cs typeface="Arial" panose="020B0604020202020204" pitchFamily="34" charset="0"/>
              </a:defRPr>
            </a:lvl3pPr>
            <a:lvl4pPr marL="1764701" indent="-252100" eaLnBrk="0" hangingPunct="0">
              <a:defRPr>
                <a:solidFill>
                  <a:schemeClr val="tx1"/>
                </a:solidFill>
                <a:latin typeface="Arial" panose="020B0604020202020204" pitchFamily="34" charset="0"/>
                <a:cs typeface="Arial" panose="020B0604020202020204" pitchFamily="34" charset="0"/>
              </a:defRPr>
            </a:lvl4pPr>
            <a:lvl5pPr marL="2268901" indent="-252100" eaLnBrk="0" hangingPunct="0">
              <a:defRPr>
                <a:solidFill>
                  <a:schemeClr val="tx1"/>
                </a:solidFill>
                <a:latin typeface="Arial" panose="020B0604020202020204" pitchFamily="34" charset="0"/>
                <a:cs typeface="Arial" panose="020B0604020202020204" pitchFamily="34" charset="0"/>
              </a:defRPr>
            </a:lvl5pPr>
            <a:lvl6pPr marL="27731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773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7815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2857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3E1D36-D4A5-409D-803B-4838D8947B51}" type="slidenum">
              <a:rPr lang="en-US" altLang="en-US" sz="1544">
                <a:latin typeface="Open Sans"/>
              </a:rPr>
              <a:pPr eaLnBrk="1" hangingPunct="1"/>
              <a:t>69</a:t>
            </a:fld>
            <a:endParaRPr lang="en-US" altLang="en-US" sz="1544">
              <a:latin typeface="Open Sans"/>
            </a:endParaRPr>
          </a:p>
        </p:txBody>
      </p:sp>
      <p:sp>
        <p:nvSpPr>
          <p:cNvPr id="5" name="Title 1">
            <a:extLst>
              <a:ext uri="{FF2B5EF4-FFF2-40B4-BE49-F238E27FC236}">
                <a16:creationId xmlns:a16="http://schemas.microsoft.com/office/drawing/2014/main" id="{BF7FEDF4-7A5C-42FC-A16F-9547C0C84232}"/>
              </a:ext>
            </a:extLst>
          </p:cNvPr>
          <p:cNvSpPr txBox="1">
            <a:spLocks/>
          </p:cNvSpPr>
          <p:nvPr/>
        </p:nvSpPr>
        <p:spPr bwMode="auto">
          <a:xfrm>
            <a:off x="1163744" y="588222"/>
            <a:ext cx="9075420" cy="1260475"/>
          </a:xfrm>
          <a:prstGeom prst="rect">
            <a:avLst/>
          </a:prstGeom>
          <a:noFill/>
          <a:ln w="9525">
            <a:noFill/>
            <a:miter lim="800000"/>
            <a:headEnd/>
            <a:tailEnd/>
          </a:ln>
        </p:spPr>
        <p:txBody>
          <a:bodyPr anchor="ctr"/>
          <a:lstStyle/>
          <a:p>
            <a:pPr algn="r" fontAlgn="auto">
              <a:spcBef>
                <a:spcPts val="0"/>
              </a:spcBef>
              <a:spcAft>
                <a:spcPts val="0"/>
              </a:spcAft>
              <a:defRPr/>
            </a:pPr>
            <a:r>
              <a:rPr lang="en-US" sz="3000" b="1" kern="0" dirty="0">
                <a:solidFill>
                  <a:schemeClr val="accent1"/>
                </a:solidFill>
                <a:latin typeface="Open Sans"/>
                <a:ea typeface="+mj-ea"/>
                <a:cs typeface="+mj-cs"/>
              </a:rPr>
              <a:t>Karnaugh Map </a:t>
            </a:r>
            <a:r>
              <a:rPr lang="en-US" sz="3000" b="1" dirty="0">
                <a:solidFill>
                  <a:schemeClr val="accent1"/>
                </a:solidFill>
                <a:latin typeface="Open Sans"/>
              </a:rPr>
              <a:t>in three variables</a:t>
            </a:r>
            <a:r>
              <a:rPr lang="en-US" sz="3000" b="1" kern="0" dirty="0">
                <a:solidFill>
                  <a:schemeClr val="accent1"/>
                </a:solidFill>
                <a:latin typeface="Open Sans"/>
                <a:ea typeface="+mj-ea"/>
                <a:cs typeface="+mj-cs"/>
              </a:rPr>
              <a:t>  </a:t>
            </a:r>
          </a:p>
        </p:txBody>
      </p:sp>
      <p:sp>
        <p:nvSpPr>
          <p:cNvPr id="67588" name="Rectangle 7">
            <a:extLst>
              <a:ext uri="{FF2B5EF4-FFF2-40B4-BE49-F238E27FC236}">
                <a16:creationId xmlns:a16="http://schemas.microsoft.com/office/drawing/2014/main" id="{CF8F99D3-DED7-434D-B535-F97ADE495793}"/>
              </a:ext>
            </a:extLst>
          </p:cNvPr>
          <p:cNvSpPr>
            <a:spLocks noChangeArrowheads="1"/>
          </p:cNvSpPr>
          <p:nvPr/>
        </p:nvSpPr>
        <p:spPr bwMode="auto">
          <a:xfrm>
            <a:off x="1629295" y="2573149"/>
            <a:ext cx="8609869"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ts val="600"/>
              </a:spcBef>
              <a:buFontTx/>
              <a:buNone/>
            </a:pPr>
            <a:r>
              <a:rPr lang="en-US" altLang="en-US" sz="2000" dirty="0">
                <a:latin typeface="Open Sans"/>
              </a:rPr>
              <a:t>Let </a:t>
            </a:r>
            <a:r>
              <a:rPr lang="en-US" altLang="en-US" sz="2000" dirty="0">
                <a:latin typeface="Open Sans"/>
                <a:sym typeface="Symbol" panose="05050102010706020507" pitchFamily="18" charset="2"/>
              </a:rPr>
              <a:t>(</a:t>
            </a:r>
            <a:r>
              <a:rPr lang="en-US" altLang="en-US" sz="2000" dirty="0" err="1">
                <a:latin typeface="Open Sans"/>
                <a:sym typeface="Symbol" panose="05050102010706020507" pitchFamily="18" charset="2"/>
              </a:rPr>
              <a:t>x,y,z</a:t>
            </a:r>
            <a:r>
              <a:rPr lang="en-US" altLang="en-US" sz="2000" dirty="0">
                <a:latin typeface="Open Sans"/>
                <a:sym typeface="Symbol" panose="05050102010706020507" pitchFamily="18" charset="2"/>
              </a:rPr>
              <a:t>) be a sum of product Boolean expression such that </a:t>
            </a:r>
            <a:r>
              <a:rPr lang="en-US" altLang="en-US" sz="2000" dirty="0" err="1">
                <a:latin typeface="Open Sans"/>
                <a:sym typeface="Symbol" panose="05050102010706020507" pitchFamily="18" charset="2"/>
              </a:rPr>
              <a:t>minterm</a:t>
            </a:r>
            <a:r>
              <a:rPr lang="en-US" altLang="en-US" sz="2000" dirty="0">
                <a:latin typeface="Open Sans"/>
                <a:sym typeface="Symbol" panose="05050102010706020507" pitchFamily="18" charset="2"/>
              </a:rPr>
              <a:t> consists of three variables </a:t>
            </a:r>
            <a:r>
              <a:rPr lang="en-US" altLang="en-US" sz="2000" dirty="0" err="1">
                <a:latin typeface="Open Sans"/>
                <a:sym typeface="Symbol" panose="05050102010706020507" pitchFamily="18" charset="2"/>
              </a:rPr>
              <a:t>x,y,z</a:t>
            </a:r>
            <a:r>
              <a:rPr lang="en-US" altLang="en-US" sz="2000" dirty="0">
                <a:latin typeface="Open Sans"/>
                <a:sym typeface="Symbol" panose="05050102010706020507" pitchFamily="18" charset="2"/>
              </a:rPr>
              <a:t>. To define the K-map for (</a:t>
            </a:r>
            <a:r>
              <a:rPr lang="en-US" altLang="en-US" sz="2000" dirty="0" err="1">
                <a:latin typeface="Open Sans"/>
                <a:sym typeface="Symbol" panose="05050102010706020507" pitchFamily="18" charset="2"/>
              </a:rPr>
              <a:t>x,y,z</a:t>
            </a:r>
            <a:r>
              <a:rPr lang="en-US" altLang="en-US" sz="2000" dirty="0">
                <a:latin typeface="Open Sans"/>
                <a:sym typeface="Symbol" panose="05050102010706020507" pitchFamily="18" charset="2"/>
              </a:rPr>
              <a:t>) , we consider the following table</a:t>
            </a:r>
            <a:endParaRPr lang="en-US" altLang="en-US" sz="2000" dirty="0">
              <a:latin typeface="Open Sans"/>
            </a:endParaRPr>
          </a:p>
          <a:p>
            <a:pPr algn="just" eaLnBrk="1" hangingPunct="1">
              <a:spcBef>
                <a:spcPts val="600"/>
              </a:spcBef>
              <a:buFontTx/>
              <a:buNone/>
            </a:pPr>
            <a:endParaRPr lang="en-US" altLang="en-US" sz="2000" dirty="0">
              <a:latin typeface="Open Sans"/>
            </a:endParaRPr>
          </a:p>
        </p:txBody>
      </p:sp>
      <p:pic>
        <p:nvPicPr>
          <p:cNvPr id="2" name="Picture 1">
            <a:extLst>
              <a:ext uri="{FF2B5EF4-FFF2-40B4-BE49-F238E27FC236}">
                <a16:creationId xmlns:a16="http://schemas.microsoft.com/office/drawing/2014/main" id="{81396610-7D1C-4C4D-BDB6-FF9C5D6F4D97}"/>
              </a:ext>
            </a:extLst>
          </p:cNvPr>
          <p:cNvPicPr>
            <a:picLocks noChangeAspect="1"/>
          </p:cNvPicPr>
          <p:nvPr/>
        </p:nvPicPr>
        <p:blipFill>
          <a:blip r:embed="rId2"/>
          <a:stretch>
            <a:fillRect/>
          </a:stretch>
        </p:blipFill>
        <p:spPr>
          <a:xfrm>
            <a:off x="2737987" y="3973531"/>
            <a:ext cx="6007001" cy="28595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1087125"/>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dirty="0">
                <a:solidFill>
                  <a:schemeClr val="accent1"/>
                </a:solidFill>
                <a:latin typeface="Open Sans" pitchFamily="-84" charset="0"/>
              </a:rPr>
              <a:t>Logical Operators</a:t>
            </a:r>
            <a:br>
              <a:rPr lang="en-US" altLang="en-US" sz="3000" b="1" dirty="0">
                <a:solidFill>
                  <a:schemeClr val="accent1"/>
                </a:solidFill>
                <a:latin typeface="Open Sans" pitchFamily="-84" charset="0"/>
              </a:rPr>
            </a:br>
            <a:br>
              <a:rPr lang="en-US" altLang="en-US" sz="3000" b="1" dirty="0">
                <a:solidFill>
                  <a:schemeClr val="accent1"/>
                </a:solidFill>
                <a:latin typeface="Open Sans" pitchFamily="-84" charset="0"/>
              </a:rPr>
            </a:br>
            <a:endParaRPr lang="en-US" altLang="en-US" sz="3000" b="1" dirty="0">
              <a:solidFill>
                <a:schemeClr val="accent1"/>
              </a:solidFill>
              <a:latin typeface="Open Sans" pitchFamily="-84" charset="0"/>
            </a:endParaRPr>
          </a:p>
        </p:txBody>
      </p:sp>
      <p:sp>
        <p:nvSpPr>
          <p:cNvPr id="11267" name="Rectangle 5">
            <a:extLst>
              <a:ext uri="{FF2B5EF4-FFF2-40B4-BE49-F238E27FC236}">
                <a16:creationId xmlns:a16="http://schemas.microsoft.com/office/drawing/2014/main" id="{58905F51-5614-4EF7-BCED-B99B8F6EFD73}"/>
              </a:ext>
            </a:extLst>
          </p:cNvPr>
          <p:cNvSpPr>
            <a:spLocks noChangeArrowheads="1"/>
          </p:cNvSpPr>
          <p:nvPr/>
        </p:nvSpPr>
        <p:spPr bwMode="auto">
          <a:xfrm>
            <a:off x="1256969" y="2430750"/>
            <a:ext cx="6084888" cy="1733808"/>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lgn="just">
              <a:spcBef>
                <a:spcPts val="800"/>
              </a:spcBef>
              <a:defRPr/>
            </a:pPr>
            <a:r>
              <a:rPr lang="en-US" sz="2000" b="1" dirty="0">
                <a:solidFill>
                  <a:schemeClr val="accent1"/>
                </a:solidFill>
                <a:latin typeface="Open Sans"/>
              </a:rPr>
              <a:t>Definition 2</a:t>
            </a:r>
            <a:r>
              <a:rPr lang="en-US" altLang="en-US" sz="2000" b="1" dirty="0">
                <a:solidFill>
                  <a:schemeClr val="accent1"/>
                </a:solidFill>
                <a:latin typeface="Open Sans"/>
              </a:rPr>
              <a:t>:</a:t>
            </a:r>
          </a:p>
          <a:p>
            <a:pPr>
              <a:spcBef>
                <a:spcPts val="800"/>
              </a:spcBef>
              <a:defRPr/>
            </a:pPr>
            <a:r>
              <a:rPr lang="en-US" sz="2000" dirty="0">
                <a:latin typeface="Open Sans"/>
              </a:rPr>
              <a:t>Let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be propositions. The </a:t>
            </a:r>
            <a:r>
              <a:rPr lang="en-US" sz="2000" b="1" i="1" dirty="0">
                <a:solidFill>
                  <a:srgbClr val="FF0000"/>
                </a:solidFill>
                <a:latin typeface="Open Sans"/>
              </a:rPr>
              <a:t>conjunction</a:t>
            </a:r>
            <a:r>
              <a:rPr lang="en-US" sz="2000" i="1" dirty="0">
                <a:latin typeface="Open Sans"/>
              </a:rPr>
              <a:t> </a:t>
            </a:r>
            <a:r>
              <a:rPr lang="en-US" sz="2000" dirty="0">
                <a:latin typeface="Open Sans"/>
              </a:rPr>
              <a:t>of </a:t>
            </a:r>
            <a:r>
              <a:rPr lang="en-US" sz="2000" i="1" dirty="0">
                <a:latin typeface="Open Sans"/>
              </a:rPr>
              <a:t>p </a:t>
            </a:r>
            <a:r>
              <a:rPr lang="en-US" sz="2000" dirty="0">
                <a:latin typeface="Open Sans"/>
              </a:rPr>
              <a:t>and </a:t>
            </a:r>
            <a:r>
              <a:rPr lang="en-US" sz="2000" i="1" dirty="0">
                <a:latin typeface="Open Sans"/>
              </a:rPr>
              <a:t>q</a:t>
            </a:r>
            <a:r>
              <a:rPr lang="en-US" sz="2000" dirty="0">
                <a:latin typeface="Open Sans"/>
              </a:rPr>
              <a:t>, denoted by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is the proposition “</a:t>
            </a:r>
            <a:r>
              <a:rPr lang="en-US" sz="2000" i="1" dirty="0">
                <a:latin typeface="Open Sans"/>
              </a:rPr>
              <a:t>p </a:t>
            </a:r>
            <a:r>
              <a:rPr lang="en-US" sz="2000" dirty="0">
                <a:latin typeface="Open Sans"/>
              </a:rPr>
              <a:t>and </a:t>
            </a:r>
            <a:r>
              <a:rPr lang="en-US" sz="2000" i="1" dirty="0">
                <a:latin typeface="Open Sans"/>
              </a:rPr>
              <a:t>q</a:t>
            </a:r>
            <a:r>
              <a:rPr lang="en-US" sz="2000" dirty="0">
                <a:latin typeface="Open Sans"/>
              </a:rPr>
              <a:t>.” The conjunction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is true when both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are true and is false otherwise.</a:t>
            </a:r>
            <a:endParaRPr lang="en-US" altLang="en-US" sz="2000" dirty="0">
              <a:latin typeface="Open Sans"/>
            </a:endParaRPr>
          </a:p>
        </p:txBody>
      </p:sp>
      <p:sp>
        <p:nvSpPr>
          <p:cNvPr id="13316" name="TextBox 3">
            <a:extLst>
              <a:ext uri="{FF2B5EF4-FFF2-40B4-BE49-F238E27FC236}">
                <a16:creationId xmlns:a16="http://schemas.microsoft.com/office/drawing/2014/main" id="{911F8467-2DE3-4A77-8CC9-B5E06B70B978}"/>
              </a:ext>
            </a:extLst>
          </p:cNvPr>
          <p:cNvSpPr txBox="1">
            <a:spLocks noChangeArrowheads="1"/>
          </p:cNvSpPr>
          <p:nvPr/>
        </p:nvSpPr>
        <p:spPr bwMode="auto">
          <a:xfrm>
            <a:off x="7813675" y="2000538"/>
            <a:ext cx="23907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200" b="1" u="sng" dirty="0">
                <a:solidFill>
                  <a:schemeClr val="accent1"/>
                </a:solidFill>
                <a:latin typeface="Open Sans" pitchFamily="-84" charset="0"/>
              </a:rPr>
              <a:t>Conjunction</a:t>
            </a:r>
          </a:p>
        </p:txBody>
      </p:sp>
      <p:sp>
        <p:nvSpPr>
          <p:cNvPr id="6" name="Rectangle 5">
            <a:extLst>
              <a:ext uri="{FF2B5EF4-FFF2-40B4-BE49-F238E27FC236}">
                <a16:creationId xmlns:a16="http://schemas.microsoft.com/office/drawing/2014/main" id="{6DDB14DC-2D63-47A1-B33F-DCAA3243D357}"/>
              </a:ext>
            </a:extLst>
          </p:cNvPr>
          <p:cNvSpPr/>
          <p:nvPr/>
        </p:nvSpPr>
        <p:spPr>
          <a:xfrm>
            <a:off x="1144588" y="4613275"/>
            <a:ext cx="9461500" cy="2452688"/>
          </a:xfrm>
          <a:prstGeom prst="rect">
            <a:avLst/>
          </a:prstGeom>
        </p:spPr>
        <p:txBody>
          <a:bodyPr>
            <a:spAutoFit/>
          </a:bodyPr>
          <a:lstStyle/>
          <a:p>
            <a:pPr>
              <a:spcBef>
                <a:spcPts val="800"/>
              </a:spcBef>
              <a:defRPr/>
            </a:pPr>
            <a:r>
              <a:rPr lang="en-US" sz="2000" b="1" dirty="0">
                <a:solidFill>
                  <a:srgbClr val="94651C"/>
                </a:solidFill>
                <a:latin typeface="Open Sans"/>
              </a:rPr>
              <a:t>Example</a:t>
            </a:r>
            <a:r>
              <a:rPr lang="en-US" sz="2000" dirty="0">
                <a:solidFill>
                  <a:srgbClr val="000000"/>
                </a:solidFill>
                <a:latin typeface="Open Sans"/>
              </a:rPr>
              <a:t> : </a:t>
            </a:r>
            <a:r>
              <a:rPr lang="en-US" sz="2000" dirty="0">
                <a:latin typeface="Open Sans"/>
              </a:rPr>
              <a:t>Find the conjunction of the propositions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where </a:t>
            </a:r>
          </a:p>
          <a:p>
            <a:pPr>
              <a:spcBef>
                <a:spcPts val="800"/>
              </a:spcBef>
              <a:defRPr/>
            </a:pPr>
            <a:r>
              <a:rPr lang="en-US" sz="2000" i="1" dirty="0">
                <a:latin typeface="Open Sans"/>
              </a:rPr>
              <a:t>p : </a:t>
            </a:r>
            <a:r>
              <a:rPr lang="en-US" sz="2000" dirty="0">
                <a:latin typeface="Open Sans"/>
              </a:rPr>
              <a:t>“Rebecca’s PC has more than 16 GB free hard disk space” </a:t>
            </a:r>
          </a:p>
          <a:p>
            <a:pPr>
              <a:spcBef>
                <a:spcPts val="800"/>
              </a:spcBef>
              <a:defRPr/>
            </a:pPr>
            <a:r>
              <a:rPr lang="en-US" sz="2000" i="1" dirty="0">
                <a:latin typeface="Open Sans"/>
              </a:rPr>
              <a:t>q : </a:t>
            </a:r>
            <a:r>
              <a:rPr lang="en-US" sz="2000" dirty="0">
                <a:latin typeface="Open Sans"/>
              </a:rPr>
              <a:t>“The processor in Rebecca’s PC runs faster than 1 GHz.”</a:t>
            </a:r>
            <a:endParaRPr lang="en-US" sz="2000" b="1" i="1" dirty="0">
              <a:solidFill>
                <a:schemeClr val="accent4">
                  <a:lumMod val="60000"/>
                  <a:lumOff val="40000"/>
                </a:schemeClr>
              </a:solidFill>
              <a:latin typeface="Open Sans"/>
            </a:endParaRPr>
          </a:p>
          <a:p>
            <a:pPr>
              <a:spcBef>
                <a:spcPts val="800"/>
              </a:spcBef>
              <a:defRPr/>
            </a:pPr>
            <a:r>
              <a:rPr lang="en-US" sz="2000" b="1" i="1" dirty="0">
                <a:solidFill>
                  <a:srgbClr val="94651C"/>
                </a:solidFill>
                <a:latin typeface="Open Sans"/>
              </a:rPr>
              <a:t>Solution</a:t>
            </a:r>
            <a:r>
              <a:rPr lang="en-US" sz="2000" i="1" dirty="0">
                <a:solidFill>
                  <a:schemeClr val="accent4">
                    <a:lumMod val="60000"/>
                    <a:lumOff val="40000"/>
                  </a:schemeClr>
                </a:solidFill>
                <a:latin typeface="Open Sans"/>
              </a:rPr>
              <a:t> : </a:t>
            </a:r>
            <a:r>
              <a:rPr lang="en-US" sz="2000" dirty="0">
                <a:solidFill>
                  <a:srgbClr val="000000"/>
                </a:solidFill>
                <a:latin typeface="Open Sans"/>
              </a:rPr>
              <a:t>The </a:t>
            </a:r>
            <a:r>
              <a:rPr lang="en-US" sz="2000" dirty="0">
                <a:latin typeface="Open Sans"/>
              </a:rPr>
              <a:t>conjunction</a:t>
            </a:r>
            <a:r>
              <a:rPr lang="en-US" sz="2000" dirty="0">
                <a:solidFill>
                  <a:srgbClr val="000000"/>
                </a:solidFill>
                <a:latin typeface="Open Sans"/>
              </a:rPr>
              <a:t> is :</a:t>
            </a:r>
          </a:p>
          <a:p>
            <a:pPr>
              <a:spcBef>
                <a:spcPts val="800"/>
              </a:spcBef>
              <a:defRPr/>
            </a:pPr>
            <a:r>
              <a:rPr lang="en-US" sz="2000" dirty="0">
                <a:latin typeface="Open Sans"/>
              </a:rPr>
              <a:t>“Rebecca’s PC has more than 16 GB free hard disk space, </a:t>
            </a:r>
          </a:p>
          <a:p>
            <a:pPr>
              <a:spcBef>
                <a:spcPts val="800"/>
              </a:spcBef>
              <a:defRPr/>
            </a:pPr>
            <a:r>
              <a:rPr lang="en-US" sz="2000" dirty="0">
                <a:latin typeface="Open Sans"/>
              </a:rPr>
              <a:t>and its processor runs faster than 1 GHz.”</a:t>
            </a:r>
          </a:p>
        </p:txBody>
      </p:sp>
      <p:pic>
        <p:nvPicPr>
          <p:cNvPr id="13319" name="Picture 1">
            <a:extLst>
              <a:ext uri="{FF2B5EF4-FFF2-40B4-BE49-F238E27FC236}">
                <a16:creationId xmlns:a16="http://schemas.microsoft.com/office/drawing/2014/main" id="{276EC4E1-BE6D-4882-9A26-C4C76C95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88" y="2515176"/>
            <a:ext cx="292735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F23D-AECE-43FB-9C28-9FDE57DFA9EF}"/>
              </a:ext>
            </a:extLst>
          </p:cNvPr>
          <p:cNvSpPr>
            <a:spLocks noGrp="1"/>
          </p:cNvSpPr>
          <p:nvPr>
            <p:ph type="title"/>
          </p:nvPr>
        </p:nvSpPr>
        <p:spPr>
          <a:xfrm>
            <a:off x="2868849" y="376912"/>
            <a:ext cx="8260933" cy="1260475"/>
          </a:xfrm>
        </p:spPr>
        <p:txBody>
          <a:bodyPr/>
          <a:lstStyle/>
          <a:p>
            <a:r>
              <a:rPr lang="en-US" sz="3000" dirty="0">
                <a:solidFill>
                  <a:schemeClr val="accent1"/>
                </a:solidFill>
                <a:latin typeface="Open Sans"/>
              </a:rPr>
              <a:t>Blocks in K-maps in three variables.</a:t>
            </a:r>
          </a:p>
        </p:txBody>
      </p:sp>
      <p:pic>
        <p:nvPicPr>
          <p:cNvPr id="3" name="Picture 2">
            <a:extLst>
              <a:ext uri="{FF2B5EF4-FFF2-40B4-BE49-F238E27FC236}">
                <a16:creationId xmlns:a16="http://schemas.microsoft.com/office/drawing/2014/main" id="{646C3D79-5706-4482-9CA2-8F8D45248D3F}"/>
              </a:ext>
            </a:extLst>
          </p:cNvPr>
          <p:cNvPicPr>
            <a:picLocks noChangeAspect="1"/>
          </p:cNvPicPr>
          <p:nvPr/>
        </p:nvPicPr>
        <p:blipFill>
          <a:blip r:embed="rId2"/>
          <a:stretch>
            <a:fillRect/>
          </a:stretch>
        </p:blipFill>
        <p:spPr>
          <a:xfrm>
            <a:off x="1343638" y="2534984"/>
            <a:ext cx="2575900" cy="2170019"/>
          </a:xfrm>
          <a:prstGeom prst="rect">
            <a:avLst/>
          </a:prstGeom>
        </p:spPr>
      </p:pic>
      <p:pic>
        <p:nvPicPr>
          <p:cNvPr id="4" name="Picture 3">
            <a:extLst>
              <a:ext uri="{FF2B5EF4-FFF2-40B4-BE49-F238E27FC236}">
                <a16:creationId xmlns:a16="http://schemas.microsoft.com/office/drawing/2014/main" id="{2CC6EBBB-5E14-4750-A63B-12EFD0925F3C}"/>
              </a:ext>
            </a:extLst>
          </p:cNvPr>
          <p:cNvPicPr>
            <a:picLocks noChangeAspect="1"/>
          </p:cNvPicPr>
          <p:nvPr/>
        </p:nvPicPr>
        <p:blipFill>
          <a:blip r:embed="rId3"/>
          <a:stretch>
            <a:fillRect/>
          </a:stretch>
        </p:blipFill>
        <p:spPr>
          <a:xfrm>
            <a:off x="4253092" y="2534984"/>
            <a:ext cx="2746224" cy="2170019"/>
          </a:xfrm>
          <a:prstGeom prst="rect">
            <a:avLst/>
          </a:prstGeom>
        </p:spPr>
      </p:pic>
      <p:pic>
        <p:nvPicPr>
          <p:cNvPr id="5" name="Picture 4">
            <a:extLst>
              <a:ext uri="{FF2B5EF4-FFF2-40B4-BE49-F238E27FC236}">
                <a16:creationId xmlns:a16="http://schemas.microsoft.com/office/drawing/2014/main" id="{759F0525-9297-4D55-90F0-394D4C3E5598}"/>
              </a:ext>
            </a:extLst>
          </p:cNvPr>
          <p:cNvPicPr>
            <a:picLocks noChangeAspect="1"/>
          </p:cNvPicPr>
          <p:nvPr/>
        </p:nvPicPr>
        <p:blipFill>
          <a:blip r:embed="rId4"/>
          <a:stretch>
            <a:fillRect/>
          </a:stretch>
        </p:blipFill>
        <p:spPr>
          <a:xfrm>
            <a:off x="7332870" y="2534984"/>
            <a:ext cx="2891785" cy="2170017"/>
          </a:xfrm>
          <a:prstGeom prst="rect">
            <a:avLst/>
          </a:prstGeom>
        </p:spPr>
      </p:pic>
      <p:pic>
        <p:nvPicPr>
          <p:cNvPr id="6" name="Picture 5">
            <a:extLst>
              <a:ext uri="{FF2B5EF4-FFF2-40B4-BE49-F238E27FC236}">
                <a16:creationId xmlns:a16="http://schemas.microsoft.com/office/drawing/2014/main" id="{507465EC-6E42-4EF7-86F8-F61BF6158B9A}"/>
              </a:ext>
            </a:extLst>
          </p:cNvPr>
          <p:cNvPicPr>
            <a:picLocks noChangeAspect="1"/>
          </p:cNvPicPr>
          <p:nvPr/>
        </p:nvPicPr>
        <p:blipFill>
          <a:blip r:embed="rId5"/>
          <a:stretch>
            <a:fillRect/>
          </a:stretch>
        </p:blipFill>
        <p:spPr>
          <a:xfrm>
            <a:off x="2070637" y="4857243"/>
            <a:ext cx="3133129" cy="2557710"/>
          </a:xfrm>
          <a:prstGeom prst="rect">
            <a:avLst/>
          </a:prstGeom>
        </p:spPr>
      </p:pic>
      <p:pic>
        <p:nvPicPr>
          <p:cNvPr id="7" name="Picture 6">
            <a:extLst>
              <a:ext uri="{FF2B5EF4-FFF2-40B4-BE49-F238E27FC236}">
                <a16:creationId xmlns:a16="http://schemas.microsoft.com/office/drawing/2014/main" id="{66228188-64DA-4D2D-8421-0C7BAF6646FE}"/>
              </a:ext>
            </a:extLst>
          </p:cNvPr>
          <p:cNvPicPr>
            <a:picLocks noChangeAspect="1"/>
          </p:cNvPicPr>
          <p:nvPr/>
        </p:nvPicPr>
        <p:blipFill>
          <a:blip r:embed="rId6"/>
          <a:stretch>
            <a:fillRect/>
          </a:stretch>
        </p:blipFill>
        <p:spPr>
          <a:xfrm>
            <a:off x="5775833" y="4857242"/>
            <a:ext cx="4033185" cy="2557711"/>
          </a:xfrm>
          <a:prstGeom prst="rect">
            <a:avLst/>
          </a:prstGeom>
        </p:spPr>
      </p:pic>
    </p:spTree>
    <p:extLst>
      <p:ext uri="{BB962C8B-B14F-4D97-AF65-F5344CB8AC3E}">
        <p14:creationId xmlns:p14="http://schemas.microsoft.com/office/powerpoint/2010/main" val="352279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8C39F1-30D3-4949-9255-5BB0EECD5C11}"/>
              </a:ext>
            </a:extLst>
          </p:cNvPr>
          <p:cNvPicPr>
            <a:picLocks noChangeAspect="1"/>
          </p:cNvPicPr>
          <p:nvPr/>
        </p:nvPicPr>
        <p:blipFill>
          <a:blip r:embed="rId2"/>
          <a:stretch>
            <a:fillRect/>
          </a:stretch>
        </p:blipFill>
        <p:spPr>
          <a:xfrm>
            <a:off x="1624360" y="3651113"/>
            <a:ext cx="5591087" cy="1466319"/>
          </a:xfrm>
          <a:prstGeom prst="rect">
            <a:avLst/>
          </a:prstGeom>
        </p:spPr>
      </p:pic>
      <p:sp>
        <p:nvSpPr>
          <p:cNvPr id="4" name="Title 1">
            <a:extLst>
              <a:ext uri="{FF2B5EF4-FFF2-40B4-BE49-F238E27FC236}">
                <a16:creationId xmlns:a16="http://schemas.microsoft.com/office/drawing/2014/main" id="{9AC50733-E8B7-4CE5-A90D-16E1EA3C5E3E}"/>
              </a:ext>
            </a:extLst>
          </p:cNvPr>
          <p:cNvSpPr txBox="1">
            <a:spLocks/>
          </p:cNvSpPr>
          <p:nvPr/>
        </p:nvSpPr>
        <p:spPr bwMode="auto">
          <a:xfrm>
            <a:off x="1429751" y="608119"/>
            <a:ext cx="9075420" cy="1260475"/>
          </a:xfrm>
          <a:prstGeom prst="rect">
            <a:avLst/>
          </a:prstGeom>
          <a:noFill/>
          <a:ln w="9525">
            <a:noFill/>
            <a:miter lim="800000"/>
            <a:headEnd/>
            <a:tailEnd/>
          </a:ln>
        </p:spPr>
        <p:txBody>
          <a:bodyPr anchor="ctr"/>
          <a:lstStyle/>
          <a:p>
            <a:pPr algn="r" fontAlgn="auto">
              <a:spcBef>
                <a:spcPts val="0"/>
              </a:spcBef>
              <a:spcAft>
                <a:spcPts val="0"/>
              </a:spcAft>
              <a:defRPr/>
            </a:pPr>
            <a:r>
              <a:rPr lang="en-US" sz="3000" b="1" kern="0" dirty="0">
                <a:solidFill>
                  <a:schemeClr val="accent1"/>
                </a:solidFill>
                <a:latin typeface="Open Sans"/>
                <a:ea typeface="+mj-ea"/>
                <a:cs typeface="+mj-cs"/>
              </a:rPr>
              <a:t>Karnaugh Map </a:t>
            </a:r>
            <a:r>
              <a:rPr lang="en-US" sz="3000" b="1" dirty="0">
                <a:solidFill>
                  <a:schemeClr val="accent1"/>
                </a:solidFill>
                <a:latin typeface="Open Sans"/>
              </a:rPr>
              <a:t>in three variables</a:t>
            </a:r>
            <a:r>
              <a:rPr lang="en-US" sz="3000" b="1" kern="0" dirty="0">
                <a:solidFill>
                  <a:schemeClr val="accent1"/>
                </a:solidFill>
                <a:latin typeface="Open Sans"/>
                <a:ea typeface="+mj-ea"/>
                <a:cs typeface="+mj-cs"/>
              </a:rPr>
              <a:t>  </a:t>
            </a:r>
          </a:p>
        </p:txBody>
      </p:sp>
      <p:sp>
        <p:nvSpPr>
          <p:cNvPr id="5" name="Rectangle 4">
            <a:extLst>
              <a:ext uri="{FF2B5EF4-FFF2-40B4-BE49-F238E27FC236}">
                <a16:creationId xmlns:a16="http://schemas.microsoft.com/office/drawing/2014/main" id="{7EFA5940-AEB4-4AA8-B0BC-DB7ABB9828FD}"/>
              </a:ext>
            </a:extLst>
          </p:cNvPr>
          <p:cNvSpPr/>
          <p:nvPr/>
        </p:nvSpPr>
        <p:spPr>
          <a:xfrm>
            <a:off x="1429751" y="2591525"/>
            <a:ext cx="8018404" cy="830997"/>
          </a:xfrm>
          <a:prstGeom prst="rect">
            <a:avLst/>
          </a:prstGeom>
        </p:spPr>
        <p:txBody>
          <a:bodyPr wrap="square">
            <a:spAutoFit/>
          </a:bodyPr>
          <a:lstStyle/>
          <a:p>
            <a:r>
              <a:rPr lang="en-US" sz="2200" b="1" dirty="0">
                <a:solidFill>
                  <a:schemeClr val="accent1"/>
                </a:solidFill>
                <a:latin typeface="Open Sans"/>
              </a:rPr>
              <a:t>Example :</a:t>
            </a:r>
          </a:p>
          <a:p>
            <a:r>
              <a:rPr lang="en-US" sz="2400" dirty="0">
                <a:latin typeface="STIXGeneral-Regular"/>
              </a:rPr>
              <a:t>Use K-maps to minimize these sum-of-products expansions</a:t>
            </a:r>
            <a:endParaRPr lang="en-US" dirty="0"/>
          </a:p>
        </p:txBody>
      </p:sp>
    </p:spTree>
    <p:extLst>
      <p:ext uri="{BB962C8B-B14F-4D97-AF65-F5344CB8AC3E}">
        <p14:creationId xmlns:p14="http://schemas.microsoft.com/office/powerpoint/2010/main" val="3274755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C50733-E8B7-4CE5-A90D-16E1EA3C5E3E}"/>
              </a:ext>
            </a:extLst>
          </p:cNvPr>
          <p:cNvSpPr txBox="1">
            <a:spLocks/>
          </p:cNvSpPr>
          <p:nvPr/>
        </p:nvSpPr>
        <p:spPr bwMode="auto">
          <a:xfrm>
            <a:off x="1429751" y="608119"/>
            <a:ext cx="9075420" cy="1260475"/>
          </a:xfrm>
          <a:prstGeom prst="rect">
            <a:avLst/>
          </a:prstGeom>
          <a:noFill/>
          <a:ln w="9525">
            <a:noFill/>
            <a:miter lim="800000"/>
            <a:headEnd/>
            <a:tailEnd/>
          </a:ln>
        </p:spPr>
        <p:txBody>
          <a:bodyPr anchor="ctr"/>
          <a:lstStyle/>
          <a:p>
            <a:pPr algn="r" fontAlgn="auto">
              <a:spcBef>
                <a:spcPts val="0"/>
              </a:spcBef>
              <a:spcAft>
                <a:spcPts val="0"/>
              </a:spcAft>
              <a:defRPr/>
            </a:pPr>
            <a:r>
              <a:rPr lang="en-US" sz="3000" b="1" kern="0" dirty="0">
                <a:solidFill>
                  <a:schemeClr val="accent1"/>
                </a:solidFill>
                <a:latin typeface="Open Sans"/>
                <a:ea typeface="+mj-ea"/>
                <a:cs typeface="+mj-cs"/>
              </a:rPr>
              <a:t>Karnaugh Map </a:t>
            </a:r>
            <a:r>
              <a:rPr lang="en-US" sz="3000" b="1" dirty="0">
                <a:solidFill>
                  <a:schemeClr val="accent1"/>
                </a:solidFill>
                <a:latin typeface="Open Sans"/>
              </a:rPr>
              <a:t>in three variables</a:t>
            </a:r>
            <a:r>
              <a:rPr lang="en-US" sz="3000" b="1" kern="0" dirty="0">
                <a:solidFill>
                  <a:schemeClr val="accent1"/>
                </a:solidFill>
                <a:latin typeface="Open Sans"/>
                <a:ea typeface="+mj-ea"/>
                <a:cs typeface="+mj-cs"/>
              </a:rPr>
              <a:t>  </a:t>
            </a:r>
          </a:p>
        </p:txBody>
      </p:sp>
      <p:sp>
        <p:nvSpPr>
          <p:cNvPr id="5" name="Rectangle 4">
            <a:extLst>
              <a:ext uri="{FF2B5EF4-FFF2-40B4-BE49-F238E27FC236}">
                <a16:creationId xmlns:a16="http://schemas.microsoft.com/office/drawing/2014/main" id="{7EFA5940-AEB4-4AA8-B0BC-DB7ABB9828FD}"/>
              </a:ext>
            </a:extLst>
          </p:cNvPr>
          <p:cNvSpPr/>
          <p:nvPr/>
        </p:nvSpPr>
        <p:spPr>
          <a:xfrm>
            <a:off x="1335117" y="2375394"/>
            <a:ext cx="8018404" cy="400110"/>
          </a:xfrm>
          <a:prstGeom prst="rect">
            <a:avLst/>
          </a:prstGeom>
        </p:spPr>
        <p:txBody>
          <a:bodyPr wrap="square">
            <a:spAutoFit/>
          </a:bodyPr>
          <a:lstStyle/>
          <a:p>
            <a:r>
              <a:rPr lang="en-US" sz="2000" b="1" dirty="0">
                <a:solidFill>
                  <a:schemeClr val="accent1"/>
                </a:solidFill>
                <a:latin typeface="Open Sans"/>
              </a:rPr>
              <a:t>Solution :</a:t>
            </a:r>
          </a:p>
        </p:txBody>
      </p:sp>
      <p:pic>
        <p:nvPicPr>
          <p:cNvPr id="2" name="Picture 1">
            <a:extLst>
              <a:ext uri="{FF2B5EF4-FFF2-40B4-BE49-F238E27FC236}">
                <a16:creationId xmlns:a16="http://schemas.microsoft.com/office/drawing/2014/main" id="{6B12765F-85C8-4982-8455-AAEEFA042B33}"/>
              </a:ext>
            </a:extLst>
          </p:cNvPr>
          <p:cNvPicPr>
            <a:picLocks noChangeAspect="1"/>
          </p:cNvPicPr>
          <p:nvPr/>
        </p:nvPicPr>
        <p:blipFill>
          <a:blip r:embed="rId2"/>
          <a:stretch>
            <a:fillRect/>
          </a:stretch>
        </p:blipFill>
        <p:spPr>
          <a:xfrm>
            <a:off x="1203158" y="2990442"/>
            <a:ext cx="2952038" cy="2945137"/>
          </a:xfrm>
          <a:prstGeom prst="rect">
            <a:avLst/>
          </a:prstGeom>
        </p:spPr>
      </p:pic>
      <p:pic>
        <p:nvPicPr>
          <p:cNvPr id="6" name="Picture 5">
            <a:extLst>
              <a:ext uri="{FF2B5EF4-FFF2-40B4-BE49-F238E27FC236}">
                <a16:creationId xmlns:a16="http://schemas.microsoft.com/office/drawing/2014/main" id="{B925BD56-2494-4EBA-A172-305F09CDF694}"/>
              </a:ext>
            </a:extLst>
          </p:cNvPr>
          <p:cNvPicPr>
            <a:picLocks noChangeAspect="1"/>
          </p:cNvPicPr>
          <p:nvPr/>
        </p:nvPicPr>
        <p:blipFill>
          <a:blip r:embed="rId3"/>
          <a:stretch>
            <a:fillRect/>
          </a:stretch>
        </p:blipFill>
        <p:spPr>
          <a:xfrm>
            <a:off x="4306198" y="2999873"/>
            <a:ext cx="2923538" cy="2935705"/>
          </a:xfrm>
          <a:prstGeom prst="rect">
            <a:avLst/>
          </a:prstGeom>
        </p:spPr>
      </p:pic>
      <p:pic>
        <p:nvPicPr>
          <p:cNvPr id="7" name="Picture 6">
            <a:extLst>
              <a:ext uri="{FF2B5EF4-FFF2-40B4-BE49-F238E27FC236}">
                <a16:creationId xmlns:a16="http://schemas.microsoft.com/office/drawing/2014/main" id="{5DF7485B-9EFC-429C-AFEE-A48033B0005E}"/>
              </a:ext>
            </a:extLst>
          </p:cNvPr>
          <p:cNvPicPr>
            <a:picLocks noChangeAspect="1"/>
          </p:cNvPicPr>
          <p:nvPr/>
        </p:nvPicPr>
        <p:blipFill>
          <a:blip r:embed="rId4"/>
          <a:stretch>
            <a:fillRect/>
          </a:stretch>
        </p:blipFill>
        <p:spPr>
          <a:xfrm>
            <a:off x="7229737" y="2990443"/>
            <a:ext cx="3458902" cy="2945136"/>
          </a:xfrm>
          <a:prstGeom prst="rect">
            <a:avLst/>
          </a:prstGeom>
        </p:spPr>
      </p:pic>
      <p:pic>
        <p:nvPicPr>
          <p:cNvPr id="8" name="Picture 7">
            <a:extLst>
              <a:ext uri="{FF2B5EF4-FFF2-40B4-BE49-F238E27FC236}">
                <a16:creationId xmlns:a16="http://schemas.microsoft.com/office/drawing/2014/main" id="{C868EDC9-BB5D-4092-9F85-3AA030DDABB5}"/>
              </a:ext>
            </a:extLst>
          </p:cNvPr>
          <p:cNvPicPr>
            <a:picLocks noChangeAspect="1"/>
          </p:cNvPicPr>
          <p:nvPr/>
        </p:nvPicPr>
        <p:blipFill>
          <a:blip r:embed="rId5"/>
          <a:stretch>
            <a:fillRect/>
          </a:stretch>
        </p:blipFill>
        <p:spPr>
          <a:xfrm>
            <a:off x="1911730" y="6062787"/>
            <a:ext cx="1501764" cy="354051"/>
          </a:xfrm>
          <a:prstGeom prst="rect">
            <a:avLst/>
          </a:prstGeom>
        </p:spPr>
      </p:pic>
      <p:pic>
        <p:nvPicPr>
          <p:cNvPr id="9" name="Picture 8">
            <a:extLst>
              <a:ext uri="{FF2B5EF4-FFF2-40B4-BE49-F238E27FC236}">
                <a16:creationId xmlns:a16="http://schemas.microsoft.com/office/drawing/2014/main" id="{D2E11901-990A-4DF4-92EF-463CBC9005C7}"/>
              </a:ext>
            </a:extLst>
          </p:cNvPr>
          <p:cNvPicPr>
            <a:picLocks noChangeAspect="1"/>
          </p:cNvPicPr>
          <p:nvPr/>
        </p:nvPicPr>
        <p:blipFill>
          <a:blip r:embed="rId6"/>
          <a:stretch>
            <a:fillRect/>
          </a:stretch>
        </p:blipFill>
        <p:spPr>
          <a:xfrm>
            <a:off x="5323177" y="6104161"/>
            <a:ext cx="908048" cy="312677"/>
          </a:xfrm>
          <a:prstGeom prst="rect">
            <a:avLst/>
          </a:prstGeom>
        </p:spPr>
      </p:pic>
      <p:pic>
        <p:nvPicPr>
          <p:cNvPr id="10" name="Picture 9">
            <a:extLst>
              <a:ext uri="{FF2B5EF4-FFF2-40B4-BE49-F238E27FC236}">
                <a16:creationId xmlns:a16="http://schemas.microsoft.com/office/drawing/2014/main" id="{BE40D459-AF71-4307-9E71-229CD26A99AB}"/>
              </a:ext>
            </a:extLst>
          </p:cNvPr>
          <p:cNvPicPr>
            <a:picLocks noChangeAspect="1"/>
          </p:cNvPicPr>
          <p:nvPr/>
        </p:nvPicPr>
        <p:blipFill>
          <a:blip r:embed="rId7"/>
          <a:stretch>
            <a:fillRect/>
          </a:stretch>
        </p:blipFill>
        <p:spPr>
          <a:xfrm>
            <a:off x="8452852" y="6028112"/>
            <a:ext cx="1012672" cy="312677"/>
          </a:xfrm>
          <a:prstGeom prst="rect">
            <a:avLst/>
          </a:prstGeom>
        </p:spPr>
      </p:pic>
    </p:spTree>
    <p:extLst>
      <p:ext uri="{BB962C8B-B14F-4D97-AF65-F5344CB8AC3E}">
        <p14:creationId xmlns:p14="http://schemas.microsoft.com/office/powerpoint/2010/main" val="761215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B01D97DD-AF13-43DE-AC1F-3CE169357CF5}"/>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819325" indent="-315125" eaLnBrk="0" hangingPunct="0">
              <a:defRPr>
                <a:solidFill>
                  <a:schemeClr val="tx1"/>
                </a:solidFill>
                <a:latin typeface="Arial" panose="020B0604020202020204" pitchFamily="34" charset="0"/>
                <a:cs typeface="Arial" panose="020B0604020202020204" pitchFamily="34" charset="0"/>
              </a:defRPr>
            </a:lvl2pPr>
            <a:lvl3pPr marL="1260500" indent="-252100" eaLnBrk="0" hangingPunct="0">
              <a:defRPr>
                <a:solidFill>
                  <a:schemeClr val="tx1"/>
                </a:solidFill>
                <a:latin typeface="Arial" panose="020B0604020202020204" pitchFamily="34" charset="0"/>
                <a:cs typeface="Arial" panose="020B0604020202020204" pitchFamily="34" charset="0"/>
              </a:defRPr>
            </a:lvl3pPr>
            <a:lvl4pPr marL="1764701" indent="-252100" eaLnBrk="0" hangingPunct="0">
              <a:defRPr>
                <a:solidFill>
                  <a:schemeClr val="tx1"/>
                </a:solidFill>
                <a:latin typeface="Arial" panose="020B0604020202020204" pitchFamily="34" charset="0"/>
                <a:cs typeface="Arial" panose="020B0604020202020204" pitchFamily="34" charset="0"/>
              </a:defRPr>
            </a:lvl4pPr>
            <a:lvl5pPr marL="2268901" indent="-252100" eaLnBrk="0" hangingPunct="0">
              <a:defRPr>
                <a:solidFill>
                  <a:schemeClr val="tx1"/>
                </a:solidFill>
                <a:latin typeface="Arial" panose="020B0604020202020204" pitchFamily="34" charset="0"/>
                <a:cs typeface="Arial" panose="020B0604020202020204" pitchFamily="34" charset="0"/>
              </a:defRPr>
            </a:lvl5pPr>
            <a:lvl6pPr marL="27731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773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7815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285701" indent="-2521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6C6DFD2-3961-4175-BF54-0BCB3D3F880A}" type="slidenum">
              <a:rPr lang="en-US" altLang="en-US" sz="1544">
                <a:latin typeface="Interstate"/>
              </a:rPr>
              <a:pPr eaLnBrk="1" hangingPunct="1"/>
              <a:t>73</a:t>
            </a:fld>
            <a:endParaRPr lang="en-US" altLang="en-US" sz="1544">
              <a:latin typeface="Interstate"/>
            </a:endParaRPr>
          </a:p>
        </p:txBody>
      </p:sp>
      <p:sp>
        <p:nvSpPr>
          <p:cNvPr id="5" name="Title 1">
            <a:extLst>
              <a:ext uri="{FF2B5EF4-FFF2-40B4-BE49-F238E27FC236}">
                <a16:creationId xmlns:a16="http://schemas.microsoft.com/office/drawing/2014/main" id="{DCDF3D57-5EE6-4F0B-99D2-7BD22BF1DB6F}"/>
              </a:ext>
            </a:extLst>
          </p:cNvPr>
          <p:cNvSpPr txBox="1">
            <a:spLocks/>
          </p:cNvSpPr>
          <p:nvPr/>
        </p:nvSpPr>
        <p:spPr bwMode="auto">
          <a:xfrm>
            <a:off x="974672" y="672253"/>
            <a:ext cx="9075420" cy="1260475"/>
          </a:xfrm>
          <a:prstGeom prst="rect">
            <a:avLst/>
          </a:prstGeom>
          <a:noFill/>
          <a:ln w="9525">
            <a:noFill/>
            <a:miter lim="800000"/>
            <a:headEnd/>
            <a:tailEnd/>
          </a:ln>
        </p:spPr>
        <p:txBody>
          <a:bodyPr anchor="ctr"/>
          <a:lstStyle/>
          <a:p>
            <a:pPr algn="r" fontAlgn="auto">
              <a:spcBef>
                <a:spcPts val="0"/>
              </a:spcBef>
              <a:spcAft>
                <a:spcPts val="0"/>
              </a:spcAft>
              <a:defRPr/>
            </a:pPr>
            <a:r>
              <a:rPr lang="en-US" sz="3000" b="1" dirty="0">
                <a:solidFill>
                  <a:schemeClr val="accent1"/>
                </a:solidFill>
                <a:latin typeface="Open Sans"/>
              </a:rPr>
              <a:t>A K-map in four variables</a:t>
            </a:r>
            <a:endParaRPr lang="en-US" sz="3000" b="1" kern="0" dirty="0">
              <a:solidFill>
                <a:schemeClr val="accent1"/>
              </a:solidFill>
              <a:latin typeface="Open Sans"/>
              <a:ea typeface="+mj-ea"/>
              <a:cs typeface="+mj-cs"/>
            </a:endParaRPr>
          </a:p>
        </p:txBody>
      </p:sp>
      <p:sp>
        <p:nvSpPr>
          <p:cNvPr id="68612" name="Rectangle 7">
            <a:extLst>
              <a:ext uri="{FF2B5EF4-FFF2-40B4-BE49-F238E27FC236}">
                <a16:creationId xmlns:a16="http://schemas.microsoft.com/office/drawing/2014/main" id="{196AB002-ABA2-4594-A548-2F17A939A9F2}"/>
              </a:ext>
            </a:extLst>
          </p:cNvPr>
          <p:cNvSpPr>
            <a:spLocks noChangeArrowheads="1"/>
          </p:cNvSpPr>
          <p:nvPr/>
        </p:nvSpPr>
        <p:spPr bwMode="auto">
          <a:xfrm>
            <a:off x="1613218" y="2680215"/>
            <a:ext cx="9075420"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US" altLang="en-US" sz="2000" dirty="0">
                <a:latin typeface="Open Sans"/>
              </a:rPr>
              <a:t>Let </a:t>
            </a:r>
            <a:r>
              <a:rPr lang="en-US" altLang="en-US" sz="2000" dirty="0">
                <a:latin typeface="Open Sans"/>
                <a:sym typeface="Symbol" panose="05050102010706020507" pitchFamily="18" charset="2"/>
              </a:rPr>
              <a:t>(</a:t>
            </a:r>
            <a:r>
              <a:rPr lang="en-US" altLang="en-US" sz="2000" dirty="0" err="1">
                <a:latin typeface="Open Sans"/>
                <a:sym typeface="Symbol" panose="05050102010706020507" pitchFamily="18" charset="2"/>
              </a:rPr>
              <a:t>x,y,z,w</a:t>
            </a:r>
            <a:r>
              <a:rPr lang="en-US" altLang="en-US" sz="2000" dirty="0">
                <a:latin typeface="Open Sans"/>
                <a:sym typeface="Symbol" panose="05050102010706020507" pitchFamily="18" charset="2"/>
              </a:rPr>
              <a:t>) be a sum </a:t>
            </a:r>
          </a:p>
          <a:p>
            <a:pPr eaLnBrk="1" hangingPunct="1">
              <a:spcBef>
                <a:spcPts val="600"/>
              </a:spcBef>
              <a:buFontTx/>
              <a:buNone/>
            </a:pPr>
            <a:r>
              <a:rPr lang="en-US" altLang="en-US" sz="2000" dirty="0">
                <a:latin typeface="Open Sans"/>
                <a:sym typeface="Symbol" panose="05050102010706020507" pitchFamily="18" charset="2"/>
              </a:rPr>
              <a:t>of product Boolean </a:t>
            </a:r>
          </a:p>
          <a:p>
            <a:pPr eaLnBrk="1" hangingPunct="1">
              <a:spcBef>
                <a:spcPts val="600"/>
              </a:spcBef>
              <a:buFontTx/>
              <a:buNone/>
            </a:pPr>
            <a:r>
              <a:rPr lang="en-US" altLang="en-US" sz="2000" dirty="0">
                <a:latin typeface="Open Sans"/>
                <a:sym typeface="Symbol" panose="05050102010706020507" pitchFamily="18" charset="2"/>
              </a:rPr>
              <a:t>expression such that </a:t>
            </a:r>
          </a:p>
          <a:p>
            <a:pPr eaLnBrk="1" hangingPunct="1">
              <a:spcBef>
                <a:spcPts val="600"/>
              </a:spcBef>
              <a:buFontTx/>
              <a:buNone/>
            </a:pPr>
            <a:r>
              <a:rPr lang="en-US" altLang="en-US" sz="2000" dirty="0" err="1">
                <a:latin typeface="Open Sans"/>
                <a:sym typeface="Symbol" panose="05050102010706020507" pitchFamily="18" charset="2"/>
              </a:rPr>
              <a:t>minterm</a:t>
            </a:r>
            <a:r>
              <a:rPr lang="en-US" altLang="en-US" sz="2000" dirty="0">
                <a:latin typeface="Open Sans"/>
                <a:sym typeface="Symbol" panose="05050102010706020507" pitchFamily="18" charset="2"/>
              </a:rPr>
              <a:t> consists of </a:t>
            </a:r>
          </a:p>
          <a:p>
            <a:pPr eaLnBrk="1" hangingPunct="1">
              <a:spcBef>
                <a:spcPts val="600"/>
              </a:spcBef>
              <a:buFontTx/>
              <a:buNone/>
            </a:pPr>
            <a:r>
              <a:rPr lang="en-US" altLang="en-US" sz="2000" dirty="0">
                <a:latin typeface="Open Sans"/>
                <a:sym typeface="Symbol" panose="05050102010706020507" pitchFamily="18" charset="2"/>
              </a:rPr>
              <a:t>three variables </a:t>
            </a:r>
            <a:r>
              <a:rPr lang="en-US" altLang="en-US" sz="2000" dirty="0" err="1">
                <a:latin typeface="Open Sans"/>
                <a:sym typeface="Symbol" panose="05050102010706020507" pitchFamily="18" charset="2"/>
              </a:rPr>
              <a:t>x,y,z,w</a:t>
            </a:r>
            <a:r>
              <a:rPr lang="en-US" altLang="en-US" sz="2000" dirty="0">
                <a:latin typeface="Open Sans"/>
                <a:sym typeface="Symbol" panose="05050102010706020507" pitchFamily="18" charset="2"/>
              </a:rPr>
              <a:t>. </a:t>
            </a:r>
          </a:p>
          <a:p>
            <a:pPr eaLnBrk="1" hangingPunct="1">
              <a:spcBef>
                <a:spcPts val="600"/>
              </a:spcBef>
              <a:buFontTx/>
              <a:buNone/>
            </a:pPr>
            <a:r>
              <a:rPr lang="en-US" altLang="en-US" sz="2000" dirty="0">
                <a:latin typeface="Open Sans"/>
                <a:sym typeface="Symbol" panose="05050102010706020507" pitchFamily="18" charset="2"/>
              </a:rPr>
              <a:t>To define the K-map </a:t>
            </a:r>
          </a:p>
          <a:p>
            <a:pPr eaLnBrk="1" hangingPunct="1">
              <a:spcBef>
                <a:spcPts val="600"/>
              </a:spcBef>
              <a:buFontTx/>
              <a:buNone/>
            </a:pPr>
            <a:r>
              <a:rPr lang="en-US" altLang="en-US" sz="2000" dirty="0">
                <a:latin typeface="Open Sans"/>
                <a:sym typeface="Symbol" panose="05050102010706020507" pitchFamily="18" charset="2"/>
              </a:rPr>
              <a:t>for (</a:t>
            </a:r>
            <a:r>
              <a:rPr lang="en-US" altLang="en-US" sz="2000" dirty="0" err="1">
                <a:latin typeface="Open Sans"/>
                <a:sym typeface="Symbol" panose="05050102010706020507" pitchFamily="18" charset="2"/>
              </a:rPr>
              <a:t>x,y,z,w</a:t>
            </a:r>
            <a:r>
              <a:rPr lang="en-US" altLang="en-US" sz="2000" dirty="0">
                <a:latin typeface="Open Sans"/>
                <a:sym typeface="Symbol" panose="05050102010706020507" pitchFamily="18" charset="2"/>
              </a:rPr>
              <a:t>), we </a:t>
            </a:r>
          </a:p>
          <a:p>
            <a:pPr eaLnBrk="1" hangingPunct="1">
              <a:spcBef>
                <a:spcPts val="600"/>
              </a:spcBef>
              <a:buFontTx/>
              <a:buNone/>
            </a:pPr>
            <a:r>
              <a:rPr lang="en-US" altLang="en-US" sz="2000" dirty="0">
                <a:latin typeface="Open Sans"/>
                <a:sym typeface="Symbol" panose="05050102010706020507" pitchFamily="18" charset="2"/>
              </a:rPr>
              <a:t>consider the following </a:t>
            </a:r>
          </a:p>
          <a:p>
            <a:pPr eaLnBrk="1" hangingPunct="1">
              <a:spcBef>
                <a:spcPts val="600"/>
              </a:spcBef>
              <a:buFontTx/>
              <a:buNone/>
            </a:pPr>
            <a:r>
              <a:rPr lang="en-US" altLang="en-US" sz="2000" dirty="0">
                <a:latin typeface="Open Sans"/>
                <a:sym typeface="Symbol" panose="05050102010706020507" pitchFamily="18" charset="2"/>
              </a:rPr>
              <a:t>table</a:t>
            </a:r>
            <a:endParaRPr lang="en-US" altLang="en-US" sz="2000" dirty="0">
              <a:latin typeface="Open Sans"/>
            </a:endParaRPr>
          </a:p>
          <a:p>
            <a:pPr eaLnBrk="1" hangingPunct="1">
              <a:spcBef>
                <a:spcPts val="600"/>
              </a:spcBef>
              <a:buFontTx/>
              <a:buNone/>
            </a:pPr>
            <a:endParaRPr lang="en-US" altLang="en-US" sz="2000" dirty="0">
              <a:latin typeface="Open Sans"/>
            </a:endParaRPr>
          </a:p>
        </p:txBody>
      </p:sp>
      <p:pic>
        <p:nvPicPr>
          <p:cNvPr id="2" name="Picture 1">
            <a:extLst>
              <a:ext uri="{FF2B5EF4-FFF2-40B4-BE49-F238E27FC236}">
                <a16:creationId xmlns:a16="http://schemas.microsoft.com/office/drawing/2014/main" id="{CFDF795E-14FE-41CD-BEF7-AEA6870D153D}"/>
              </a:ext>
            </a:extLst>
          </p:cNvPr>
          <p:cNvPicPr>
            <a:picLocks noChangeAspect="1"/>
          </p:cNvPicPr>
          <p:nvPr/>
        </p:nvPicPr>
        <p:blipFill>
          <a:blip r:embed="rId2"/>
          <a:stretch>
            <a:fillRect/>
          </a:stretch>
        </p:blipFill>
        <p:spPr>
          <a:xfrm>
            <a:off x="4954386" y="2400317"/>
            <a:ext cx="5095706" cy="386259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77ED-37FC-4C16-B5C3-F615FCC5DD2C}"/>
              </a:ext>
            </a:extLst>
          </p:cNvPr>
          <p:cNvSpPr>
            <a:spLocks noGrp="1"/>
          </p:cNvSpPr>
          <p:nvPr>
            <p:ph type="title"/>
          </p:nvPr>
        </p:nvSpPr>
        <p:spPr>
          <a:xfrm>
            <a:off x="1947097" y="465073"/>
            <a:ext cx="8260933" cy="1260475"/>
          </a:xfrm>
        </p:spPr>
        <p:txBody>
          <a:bodyPr/>
          <a:lstStyle/>
          <a:p>
            <a:r>
              <a:rPr lang="en-US" sz="3000" dirty="0">
                <a:solidFill>
                  <a:schemeClr val="accent1"/>
                </a:solidFill>
                <a:latin typeface="Open Sans"/>
              </a:rPr>
              <a:t>Blocks in K-maps in four </a:t>
            </a:r>
            <a:br>
              <a:rPr lang="en-US" sz="3000" dirty="0">
                <a:solidFill>
                  <a:schemeClr val="accent1"/>
                </a:solidFill>
                <a:latin typeface="Open Sans"/>
              </a:rPr>
            </a:br>
            <a:r>
              <a:rPr lang="en-US" sz="3000" dirty="0">
                <a:solidFill>
                  <a:schemeClr val="accent1"/>
                </a:solidFill>
                <a:latin typeface="Open Sans"/>
              </a:rPr>
              <a:t>variables.</a:t>
            </a:r>
          </a:p>
        </p:txBody>
      </p:sp>
      <p:pic>
        <p:nvPicPr>
          <p:cNvPr id="3" name="Picture 2">
            <a:extLst>
              <a:ext uri="{FF2B5EF4-FFF2-40B4-BE49-F238E27FC236}">
                <a16:creationId xmlns:a16="http://schemas.microsoft.com/office/drawing/2014/main" id="{3959214B-81F0-4238-8EFA-CB1859EA1B8C}"/>
              </a:ext>
            </a:extLst>
          </p:cNvPr>
          <p:cNvPicPr>
            <a:picLocks noChangeAspect="1"/>
          </p:cNvPicPr>
          <p:nvPr/>
        </p:nvPicPr>
        <p:blipFill>
          <a:blip r:embed="rId2"/>
          <a:stretch>
            <a:fillRect/>
          </a:stretch>
        </p:blipFill>
        <p:spPr>
          <a:xfrm>
            <a:off x="1706822" y="2211292"/>
            <a:ext cx="3442998" cy="2639018"/>
          </a:xfrm>
          <a:prstGeom prst="rect">
            <a:avLst/>
          </a:prstGeom>
        </p:spPr>
      </p:pic>
      <p:pic>
        <p:nvPicPr>
          <p:cNvPr id="4" name="Picture 3">
            <a:extLst>
              <a:ext uri="{FF2B5EF4-FFF2-40B4-BE49-F238E27FC236}">
                <a16:creationId xmlns:a16="http://schemas.microsoft.com/office/drawing/2014/main" id="{CFC68398-6F59-4A50-BF94-ABEE69F58C71}"/>
              </a:ext>
            </a:extLst>
          </p:cNvPr>
          <p:cNvPicPr>
            <a:picLocks noChangeAspect="1"/>
          </p:cNvPicPr>
          <p:nvPr/>
        </p:nvPicPr>
        <p:blipFill>
          <a:blip r:embed="rId3"/>
          <a:stretch>
            <a:fillRect/>
          </a:stretch>
        </p:blipFill>
        <p:spPr>
          <a:xfrm>
            <a:off x="6233017" y="2100263"/>
            <a:ext cx="3758880" cy="2639018"/>
          </a:xfrm>
          <a:prstGeom prst="rect">
            <a:avLst/>
          </a:prstGeom>
        </p:spPr>
      </p:pic>
      <p:pic>
        <p:nvPicPr>
          <p:cNvPr id="5" name="Picture 4">
            <a:extLst>
              <a:ext uri="{FF2B5EF4-FFF2-40B4-BE49-F238E27FC236}">
                <a16:creationId xmlns:a16="http://schemas.microsoft.com/office/drawing/2014/main" id="{E7A4D85E-AF14-433F-AEFE-BEFDDB375254}"/>
              </a:ext>
            </a:extLst>
          </p:cNvPr>
          <p:cNvPicPr>
            <a:picLocks noChangeAspect="1"/>
          </p:cNvPicPr>
          <p:nvPr/>
        </p:nvPicPr>
        <p:blipFill>
          <a:blip r:embed="rId4"/>
          <a:stretch>
            <a:fillRect/>
          </a:stretch>
        </p:blipFill>
        <p:spPr>
          <a:xfrm>
            <a:off x="1706822" y="4985667"/>
            <a:ext cx="3576004" cy="2335500"/>
          </a:xfrm>
          <a:prstGeom prst="rect">
            <a:avLst/>
          </a:prstGeom>
        </p:spPr>
      </p:pic>
      <p:pic>
        <p:nvPicPr>
          <p:cNvPr id="6" name="Picture 5">
            <a:extLst>
              <a:ext uri="{FF2B5EF4-FFF2-40B4-BE49-F238E27FC236}">
                <a16:creationId xmlns:a16="http://schemas.microsoft.com/office/drawing/2014/main" id="{A7252C20-90AF-49C5-9B54-353D7076C792}"/>
              </a:ext>
            </a:extLst>
          </p:cNvPr>
          <p:cNvPicPr>
            <a:picLocks noChangeAspect="1"/>
          </p:cNvPicPr>
          <p:nvPr/>
        </p:nvPicPr>
        <p:blipFill>
          <a:blip r:embed="rId5"/>
          <a:stretch>
            <a:fillRect/>
          </a:stretch>
        </p:blipFill>
        <p:spPr>
          <a:xfrm>
            <a:off x="6233018" y="4850310"/>
            <a:ext cx="3975012" cy="2589347"/>
          </a:xfrm>
          <a:prstGeom prst="rect">
            <a:avLst/>
          </a:prstGeom>
        </p:spPr>
      </p:pic>
    </p:spTree>
    <p:extLst>
      <p:ext uri="{BB962C8B-B14F-4D97-AF65-F5344CB8AC3E}">
        <p14:creationId xmlns:p14="http://schemas.microsoft.com/office/powerpoint/2010/main" val="480089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DC840-B51F-4068-B0FD-D3397BF2888D}"/>
              </a:ext>
            </a:extLst>
          </p:cNvPr>
          <p:cNvPicPr>
            <a:picLocks noChangeAspect="1"/>
          </p:cNvPicPr>
          <p:nvPr/>
        </p:nvPicPr>
        <p:blipFill>
          <a:blip r:embed="rId2"/>
          <a:stretch>
            <a:fillRect/>
          </a:stretch>
        </p:blipFill>
        <p:spPr>
          <a:xfrm>
            <a:off x="1712421" y="3474720"/>
            <a:ext cx="8013470" cy="2428775"/>
          </a:xfrm>
          <a:prstGeom prst="rect">
            <a:avLst/>
          </a:prstGeom>
        </p:spPr>
      </p:pic>
      <p:sp>
        <p:nvSpPr>
          <p:cNvPr id="4" name="Title 1">
            <a:extLst>
              <a:ext uri="{FF2B5EF4-FFF2-40B4-BE49-F238E27FC236}">
                <a16:creationId xmlns:a16="http://schemas.microsoft.com/office/drawing/2014/main" id="{663FBD1A-7B67-4667-9B06-83D6729119A0}"/>
              </a:ext>
            </a:extLst>
          </p:cNvPr>
          <p:cNvSpPr txBox="1">
            <a:spLocks/>
          </p:cNvSpPr>
          <p:nvPr/>
        </p:nvSpPr>
        <p:spPr bwMode="auto">
          <a:xfrm>
            <a:off x="1373683" y="672253"/>
            <a:ext cx="9075420" cy="1260475"/>
          </a:xfrm>
          <a:prstGeom prst="rect">
            <a:avLst/>
          </a:prstGeom>
          <a:noFill/>
          <a:ln w="9525">
            <a:noFill/>
            <a:miter lim="800000"/>
            <a:headEnd/>
            <a:tailEnd/>
          </a:ln>
        </p:spPr>
        <p:txBody>
          <a:bodyPr anchor="ctr"/>
          <a:lstStyle/>
          <a:p>
            <a:pPr algn="r" fontAlgn="auto">
              <a:spcBef>
                <a:spcPts val="0"/>
              </a:spcBef>
              <a:spcAft>
                <a:spcPts val="0"/>
              </a:spcAft>
              <a:defRPr/>
            </a:pPr>
            <a:r>
              <a:rPr lang="en-US" sz="3000" b="1" dirty="0">
                <a:solidFill>
                  <a:schemeClr val="accent1"/>
                </a:solidFill>
                <a:latin typeface="Open Sans"/>
              </a:rPr>
              <a:t>A K-map in four variables</a:t>
            </a:r>
            <a:endParaRPr lang="en-US" sz="3000" b="1" kern="0" dirty="0">
              <a:solidFill>
                <a:schemeClr val="accent1"/>
              </a:solidFill>
              <a:latin typeface="Open Sans"/>
              <a:ea typeface="+mj-ea"/>
              <a:cs typeface="+mj-cs"/>
            </a:endParaRPr>
          </a:p>
        </p:txBody>
      </p:sp>
      <p:sp>
        <p:nvSpPr>
          <p:cNvPr id="5" name="Rectangle 4">
            <a:extLst>
              <a:ext uri="{FF2B5EF4-FFF2-40B4-BE49-F238E27FC236}">
                <a16:creationId xmlns:a16="http://schemas.microsoft.com/office/drawing/2014/main" id="{444A06F4-9C70-44D2-AA7E-2FBDA0E4C314}"/>
              </a:ext>
            </a:extLst>
          </p:cNvPr>
          <p:cNvSpPr/>
          <p:nvPr/>
        </p:nvSpPr>
        <p:spPr>
          <a:xfrm>
            <a:off x="1373683" y="2441577"/>
            <a:ext cx="8352208" cy="830997"/>
          </a:xfrm>
          <a:prstGeom prst="rect">
            <a:avLst/>
          </a:prstGeom>
        </p:spPr>
        <p:txBody>
          <a:bodyPr wrap="square">
            <a:spAutoFit/>
          </a:bodyPr>
          <a:lstStyle/>
          <a:p>
            <a:r>
              <a:rPr lang="en-US" sz="2400" b="1" dirty="0">
                <a:solidFill>
                  <a:schemeClr val="accent1"/>
                </a:solidFill>
                <a:latin typeface="STIXGeneral-Regular"/>
              </a:rPr>
              <a:t>Example :</a:t>
            </a:r>
          </a:p>
          <a:p>
            <a:r>
              <a:rPr lang="en-US" sz="2400" dirty="0">
                <a:latin typeface="STIXGeneral-Regular"/>
              </a:rPr>
              <a:t>Use K-maps to simplify these sum-of-products expansions.</a:t>
            </a:r>
            <a:endParaRPr lang="en-US" dirty="0"/>
          </a:p>
        </p:txBody>
      </p:sp>
    </p:spTree>
    <p:extLst>
      <p:ext uri="{BB962C8B-B14F-4D97-AF65-F5344CB8AC3E}">
        <p14:creationId xmlns:p14="http://schemas.microsoft.com/office/powerpoint/2010/main" val="40699846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F6DC6A5-A12A-4641-A0E2-35E1B78DC8BF}"/>
              </a:ext>
            </a:extLst>
          </p:cNvPr>
          <p:cNvSpPr txBox="1">
            <a:spLocks/>
          </p:cNvSpPr>
          <p:nvPr/>
        </p:nvSpPr>
        <p:spPr bwMode="auto">
          <a:xfrm>
            <a:off x="1373683" y="672253"/>
            <a:ext cx="9075420" cy="1260475"/>
          </a:xfrm>
          <a:prstGeom prst="rect">
            <a:avLst/>
          </a:prstGeom>
          <a:noFill/>
          <a:ln w="9525">
            <a:noFill/>
            <a:miter lim="800000"/>
            <a:headEnd/>
            <a:tailEnd/>
          </a:ln>
        </p:spPr>
        <p:txBody>
          <a:bodyPr anchor="ctr"/>
          <a:lstStyle/>
          <a:p>
            <a:pPr algn="r" fontAlgn="auto">
              <a:spcBef>
                <a:spcPts val="0"/>
              </a:spcBef>
              <a:spcAft>
                <a:spcPts val="0"/>
              </a:spcAft>
              <a:defRPr/>
            </a:pPr>
            <a:r>
              <a:rPr lang="en-US" sz="3000" b="1" dirty="0">
                <a:solidFill>
                  <a:schemeClr val="accent1"/>
                </a:solidFill>
                <a:latin typeface="Open Sans"/>
              </a:rPr>
              <a:t>A K-map in four variables</a:t>
            </a:r>
            <a:endParaRPr lang="en-US" sz="3000" b="1" kern="0" dirty="0">
              <a:solidFill>
                <a:schemeClr val="accent1"/>
              </a:solidFill>
              <a:latin typeface="Open Sans"/>
              <a:ea typeface="+mj-ea"/>
              <a:cs typeface="+mj-cs"/>
            </a:endParaRPr>
          </a:p>
        </p:txBody>
      </p:sp>
      <p:pic>
        <p:nvPicPr>
          <p:cNvPr id="4" name="Picture 3">
            <a:extLst>
              <a:ext uri="{FF2B5EF4-FFF2-40B4-BE49-F238E27FC236}">
                <a16:creationId xmlns:a16="http://schemas.microsoft.com/office/drawing/2014/main" id="{E1A18EB1-6E61-4CE1-8FD7-0B57361E4D8F}"/>
              </a:ext>
            </a:extLst>
          </p:cNvPr>
          <p:cNvPicPr>
            <a:picLocks noChangeAspect="1"/>
          </p:cNvPicPr>
          <p:nvPr/>
        </p:nvPicPr>
        <p:blipFill>
          <a:blip r:embed="rId2"/>
          <a:stretch>
            <a:fillRect/>
          </a:stretch>
        </p:blipFill>
        <p:spPr>
          <a:xfrm>
            <a:off x="1188940" y="2849734"/>
            <a:ext cx="3020735" cy="3116800"/>
          </a:xfrm>
          <a:prstGeom prst="rect">
            <a:avLst/>
          </a:prstGeom>
        </p:spPr>
      </p:pic>
      <p:pic>
        <p:nvPicPr>
          <p:cNvPr id="5" name="Picture 4">
            <a:extLst>
              <a:ext uri="{FF2B5EF4-FFF2-40B4-BE49-F238E27FC236}">
                <a16:creationId xmlns:a16="http://schemas.microsoft.com/office/drawing/2014/main" id="{E647B1F0-EFF9-40CF-AD67-3A8B4B699C5F}"/>
              </a:ext>
            </a:extLst>
          </p:cNvPr>
          <p:cNvPicPr>
            <a:picLocks noChangeAspect="1"/>
          </p:cNvPicPr>
          <p:nvPr/>
        </p:nvPicPr>
        <p:blipFill>
          <a:blip r:embed="rId3"/>
          <a:stretch>
            <a:fillRect/>
          </a:stretch>
        </p:blipFill>
        <p:spPr>
          <a:xfrm>
            <a:off x="4283885" y="2942729"/>
            <a:ext cx="3088899" cy="2923350"/>
          </a:xfrm>
          <a:prstGeom prst="rect">
            <a:avLst/>
          </a:prstGeom>
        </p:spPr>
      </p:pic>
      <p:pic>
        <p:nvPicPr>
          <p:cNvPr id="6" name="Picture 5">
            <a:extLst>
              <a:ext uri="{FF2B5EF4-FFF2-40B4-BE49-F238E27FC236}">
                <a16:creationId xmlns:a16="http://schemas.microsoft.com/office/drawing/2014/main" id="{5891C62E-3367-44FF-B914-16049F383B35}"/>
              </a:ext>
            </a:extLst>
          </p:cNvPr>
          <p:cNvPicPr>
            <a:picLocks noChangeAspect="1"/>
          </p:cNvPicPr>
          <p:nvPr/>
        </p:nvPicPr>
        <p:blipFill>
          <a:blip r:embed="rId4"/>
          <a:stretch>
            <a:fillRect/>
          </a:stretch>
        </p:blipFill>
        <p:spPr>
          <a:xfrm>
            <a:off x="7446995" y="2908790"/>
            <a:ext cx="3002108" cy="2891122"/>
          </a:xfrm>
          <a:prstGeom prst="rect">
            <a:avLst/>
          </a:prstGeom>
        </p:spPr>
      </p:pic>
      <p:sp>
        <p:nvSpPr>
          <p:cNvPr id="7" name="Rectangle 6">
            <a:extLst>
              <a:ext uri="{FF2B5EF4-FFF2-40B4-BE49-F238E27FC236}">
                <a16:creationId xmlns:a16="http://schemas.microsoft.com/office/drawing/2014/main" id="{3E792BCB-D4F6-4E6A-BDBD-23FFBDA0C4AA}"/>
              </a:ext>
            </a:extLst>
          </p:cNvPr>
          <p:cNvSpPr/>
          <p:nvPr/>
        </p:nvSpPr>
        <p:spPr>
          <a:xfrm>
            <a:off x="1362082" y="2338891"/>
            <a:ext cx="1337226" cy="400110"/>
          </a:xfrm>
          <a:prstGeom prst="rect">
            <a:avLst/>
          </a:prstGeom>
        </p:spPr>
        <p:txBody>
          <a:bodyPr wrap="none">
            <a:spAutoFit/>
          </a:bodyPr>
          <a:lstStyle/>
          <a:p>
            <a:r>
              <a:rPr lang="en-US" sz="2000" b="1" dirty="0">
                <a:solidFill>
                  <a:srgbClr val="00B050"/>
                </a:solidFill>
                <a:latin typeface="Open Sans"/>
              </a:rPr>
              <a:t>Solution :</a:t>
            </a:r>
            <a:endParaRPr lang="en-US" sz="2000" dirty="0"/>
          </a:p>
        </p:txBody>
      </p:sp>
      <p:pic>
        <p:nvPicPr>
          <p:cNvPr id="8" name="Picture 7">
            <a:extLst>
              <a:ext uri="{FF2B5EF4-FFF2-40B4-BE49-F238E27FC236}">
                <a16:creationId xmlns:a16="http://schemas.microsoft.com/office/drawing/2014/main" id="{1FE088E0-E08C-46E3-B312-AF515DF601DC}"/>
              </a:ext>
            </a:extLst>
          </p:cNvPr>
          <p:cNvPicPr>
            <a:picLocks noChangeAspect="1"/>
          </p:cNvPicPr>
          <p:nvPr/>
        </p:nvPicPr>
        <p:blipFill>
          <a:blip r:embed="rId5"/>
          <a:stretch>
            <a:fillRect/>
          </a:stretch>
        </p:blipFill>
        <p:spPr>
          <a:xfrm>
            <a:off x="1117278" y="6163918"/>
            <a:ext cx="3420264" cy="382972"/>
          </a:xfrm>
          <a:prstGeom prst="rect">
            <a:avLst/>
          </a:prstGeom>
        </p:spPr>
      </p:pic>
      <p:pic>
        <p:nvPicPr>
          <p:cNvPr id="9" name="Picture 8">
            <a:extLst>
              <a:ext uri="{FF2B5EF4-FFF2-40B4-BE49-F238E27FC236}">
                <a16:creationId xmlns:a16="http://schemas.microsoft.com/office/drawing/2014/main" id="{7CEE3A3C-3069-4C56-A4A2-138BD9B1BEBF}"/>
              </a:ext>
            </a:extLst>
          </p:cNvPr>
          <p:cNvPicPr>
            <a:picLocks noChangeAspect="1"/>
          </p:cNvPicPr>
          <p:nvPr/>
        </p:nvPicPr>
        <p:blipFill>
          <a:blip r:embed="rId6"/>
          <a:stretch>
            <a:fillRect/>
          </a:stretch>
        </p:blipFill>
        <p:spPr>
          <a:xfrm>
            <a:off x="5239191" y="6066986"/>
            <a:ext cx="1752982" cy="382972"/>
          </a:xfrm>
          <a:prstGeom prst="rect">
            <a:avLst/>
          </a:prstGeom>
        </p:spPr>
      </p:pic>
      <p:pic>
        <p:nvPicPr>
          <p:cNvPr id="11" name="Picture 10">
            <a:extLst>
              <a:ext uri="{FF2B5EF4-FFF2-40B4-BE49-F238E27FC236}">
                <a16:creationId xmlns:a16="http://schemas.microsoft.com/office/drawing/2014/main" id="{1264E5E7-7893-4ECE-84C9-E16EC049D5A1}"/>
              </a:ext>
            </a:extLst>
          </p:cNvPr>
          <p:cNvPicPr>
            <a:picLocks noChangeAspect="1"/>
          </p:cNvPicPr>
          <p:nvPr/>
        </p:nvPicPr>
        <p:blipFill>
          <a:blip r:embed="rId7"/>
          <a:stretch>
            <a:fillRect/>
          </a:stretch>
        </p:blipFill>
        <p:spPr>
          <a:xfrm>
            <a:off x="8515457" y="5966534"/>
            <a:ext cx="390887" cy="291938"/>
          </a:xfrm>
          <a:prstGeom prst="rect">
            <a:avLst/>
          </a:prstGeom>
        </p:spPr>
      </p:pic>
      <p:pic>
        <p:nvPicPr>
          <p:cNvPr id="12" name="Picture 11">
            <a:extLst>
              <a:ext uri="{FF2B5EF4-FFF2-40B4-BE49-F238E27FC236}">
                <a16:creationId xmlns:a16="http://schemas.microsoft.com/office/drawing/2014/main" id="{9386D82C-FD88-490B-BDCB-0C18050FA858}"/>
              </a:ext>
            </a:extLst>
          </p:cNvPr>
          <p:cNvPicPr>
            <a:picLocks noChangeAspect="1"/>
          </p:cNvPicPr>
          <p:nvPr/>
        </p:nvPicPr>
        <p:blipFill>
          <a:blip r:embed="rId8"/>
          <a:stretch>
            <a:fillRect/>
          </a:stretch>
        </p:blipFill>
        <p:spPr>
          <a:xfrm>
            <a:off x="8906344" y="5961193"/>
            <a:ext cx="1042366" cy="316266"/>
          </a:xfrm>
          <a:prstGeom prst="rect">
            <a:avLst/>
          </a:prstGeom>
        </p:spPr>
      </p:pic>
    </p:spTree>
    <p:extLst>
      <p:ext uri="{BB962C8B-B14F-4D97-AF65-F5344CB8AC3E}">
        <p14:creationId xmlns:p14="http://schemas.microsoft.com/office/powerpoint/2010/main" val="34797014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889B-1E23-42B4-9B95-E957D59CBCF9}"/>
              </a:ext>
            </a:extLst>
          </p:cNvPr>
          <p:cNvSpPr>
            <a:spLocks noGrp="1"/>
          </p:cNvSpPr>
          <p:nvPr>
            <p:ph type="title"/>
          </p:nvPr>
        </p:nvSpPr>
        <p:spPr>
          <a:xfrm>
            <a:off x="3736658" y="839788"/>
            <a:ext cx="6591300" cy="1260475"/>
          </a:xfrm>
        </p:spPr>
        <p:txBody>
          <a:bodyPr/>
          <a:lstStyle/>
          <a:p>
            <a:r>
              <a:rPr lang="en-US" sz="3000" dirty="0">
                <a:solidFill>
                  <a:schemeClr val="accent1"/>
                </a:solidFill>
                <a:latin typeface="Open Sans"/>
              </a:rPr>
              <a:t>Reference</a:t>
            </a:r>
          </a:p>
        </p:txBody>
      </p:sp>
      <p:sp>
        <p:nvSpPr>
          <p:cNvPr id="3" name="Rectangle 2">
            <a:extLst>
              <a:ext uri="{FF2B5EF4-FFF2-40B4-BE49-F238E27FC236}">
                <a16:creationId xmlns:a16="http://schemas.microsoft.com/office/drawing/2014/main" id="{89BEBDF0-3B5A-4058-85FF-E6AB85B7BDA5}"/>
              </a:ext>
            </a:extLst>
          </p:cNvPr>
          <p:cNvSpPr/>
          <p:nvPr/>
        </p:nvSpPr>
        <p:spPr>
          <a:xfrm>
            <a:off x="2173000" y="3261447"/>
            <a:ext cx="6987626" cy="133921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R="0" lvl="0" algn="ctr">
              <a:lnSpc>
                <a:spcPct val="115000"/>
              </a:lnSpc>
              <a:spcBef>
                <a:spcPts val="0"/>
              </a:spcBef>
              <a:spcAft>
                <a:spcPts val="1000"/>
              </a:spcAft>
              <a:buClr>
                <a:srgbClr val="000000"/>
              </a:buClr>
              <a:buSzPts val="900"/>
            </a:pPr>
            <a:r>
              <a:rPr lang="en-US" sz="2400" dirty="0">
                <a:solidFill>
                  <a:srgbClr val="000000"/>
                </a:solidFill>
                <a:latin typeface="Open Sans"/>
                <a:ea typeface="Calibri" panose="020F0502020204030204" pitchFamily="34" charset="0"/>
                <a:cs typeface="Times New Roman" panose="02020603050405020304" pitchFamily="18" charset="0"/>
              </a:rPr>
              <a:t>Kenneth H. Rosen, “ </a:t>
            </a:r>
            <a:r>
              <a:rPr lang="en-US" sz="2400" dirty="0">
                <a:solidFill>
                  <a:srgbClr val="410000"/>
                </a:solidFill>
                <a:latin typeface="Open Sans"/>
                <a:ea typeface="Calibri" panose="020F0502020204030204" pitchFamily="34" charset="0"/>
                <a:cs typeface="Times New Roman" panose="02020603050405020304" pitchFamily="18" charset="0"/>
              </a:rPr>
              <a:t>Discrete Mathematics and its Applications”, 8</a:t>
            </a:r>
            <a:r>
              <a:rPr lang="en-US" sz="2400" baseline="30000" dirty="0">
                <a:solidFill>
                  <a:srgbClr val="410000"/>
                </a:solidFill>
                <a:latin typeface="Open Sans"/>
                <a:ea typeface="Calibri" panose="020F0502020204030204" pitchFamily="34" charset="0"/>
                <a:cs typeface="Times New Roman" panose="02020603050405020304" pitchFamily="18" charset="0"/>
              </a:rPr>
              <a:t>th</a:t>
            </a:r>
            <a:r>
              <a:rPr lang="en-US" sz="2400" dirty="0">
                <a:solidFill>
                  <a:srgbClr val="410000"/>
                </a:solidFill>
                <a:latin typeface="Open Sans"/>
                <a:ea typeface="Calibri" panose="020F0502020204030204" pitchFamily="34" charset="0"/>
                <a:cs typeface="Times New Roman" panose="02020603050405020304" pitchFamily="18" charset="0"/>
              </a:rPr>
              <a:t> edition,2019, </a:t>
            </a:r>
            <a:r>
              <a:rPr lang="en-US" sz="2400" dirty="0">
                <a:latin typeface="Open Sans"/>
                <a:ea typeface="Calibri" panose="020F0502020204030204" pitchFamily="34" charset="0"/>
                <a:cs typeface="Times New Roman" panose="02020603050405020304" pitchFamily="18" charset="0"/>
              </a:rPr>
              <a:t>McGraw-Hill Education, New York, ISBN 978-1-259-67651-2</a:t>
            </a:r>
            <a:endParaRPr lang="en-US" sz="3600" dirty="0">
              <a:latin typeface="Open San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9902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771232"/>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dirty="0">
                <a:solidFill>
                  <a:schemeClr val="accent1"/>
                </a:solidFill>
                <a:latin typeface="Open Sans" pitchFamily="-84" charset="0"/>
              </a:rPr>
              <a:t>Logical Operators</a:t>
            </a:r>
            <a:br>
              <a:rPr lang="en-US" altLang="en-US" sz="3000" b="1" dirty="0">
                <a:solidFill>
                  <a:schemeClr val="accent1"/>
                </a:solidFill>
                <a:latin typeface="Open Sans" pitchFamily="-84" charset="0"/>
              </a:rPr>
            </a:br>
            <a:br>
              <a:rPr lang="en-US" altLang="en-US" sz="3000" b="1" dirty="0">
                <a:solidFill>
                  <a:schemeClr val="accent1"/>
                </a:solidFill>
                <a:latin typeface="Open Sans" pitchFamily="-84" charset="0"/>
              </a:rPr>
            </a:br>
            <a:endParaRPr lang="en-US" altLang="en-US" sz="3000" b="1" dirty="0">
              <a:solidFill>
                <a:schemeClr val="accent1"/>
              </a:solidFill>
              <a:latin typeface="Open Sans" pitchFamily="-84" charset="0"/>
            </a:endParaRPr>
          </a:p>
        </p:txBody>
      </p:sp>
      <p:sp>
        <p:nvSpPr>
          <p:cNvPr id="11267" name="Rectangle 5">
            <a:extLst>
              <a:ext uri="{FF2B5EF4-FFF2-40B4-BE49-F238E27FC236}">
                <a16:creationId xmlns:a16="http://schemas.microsoft.com/office/drawing/2014/main" id="{58905F51-5614-4EF7-BCED-B99B8F6EFD73}"/>
              </a:ext>
            </a:extLst>
          </p:cNvPr>
          <p:cNvSpPr>
            <a:spLocks noChangeArrowheads="1"/>
          </p:cNvSpPr>
          <p:nvPr/>
        </p:nvSpPr>
        <p:spPr bwMode="auto">
          <a:xfrm>
            <a:off x="1261659" y="2374135"/>
            <a:ext cx="6084888" cy="1733808"/>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lgn="just">
              <a:spcBef>
                <a:spcPts val="800"/>
              </a:spcBef>
              <a:defRPr/>
            </a:pPr>
            <a:r>
              <a:rPr lang="en-US" sz="2000" b="1" dirty="0">
                <a:solidFill>
                  <a:schemeClr val="accent1"/>
                </a:solidFill>
                <a:latin typeface="Open Sans"/>
              </a:rPr>
              <a:t>Definition 3</a:t>
            </a:r>
            <a:r>
              <a:rPr lang="en-US" altLang="en-US" sz="2000" b="1" dirty="0">
                <a:solidFill>
                  <a:schemeClr val="accent1"/>
                </a:solidFill>
                <a:latin typeface="Open Sans"/>
              </a:rPr>
              <a:t>:</a:t>
            </a:r>
          </a:p>
          <a:p>
            <a:pPr algn="just">
              <a:spcBef>
                <a:spcPts val="800"/>
              </a:spcBef>
            </a:pPr>
            <a:r>
              <a:rPr lang="en-US" sz="2000" dirty="0">
                <a:latin typeface="Open Sans"/>
              </a:rPr>
              <a:t>Let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be propositions. The </a:t>
            </a:r>
            <a:r>
              <a:rPr lang="en-US" sz="2000" b="1" i="1" dirty="0">
                <a:solidFill>
                  <a:srgbClr val="FF0000"/>
                </a:solidFill>
                <a:latin typeface="Open Sans"/>
              </a:rPr>
              <a:t>disjunction</a:t>
            </a:r>
            <a:r>
              <a:rPr lang="en-US" sz="2000" i="1" dirty="0">
                <a:latin typeface="Open Sans"/>
              </a:rPr>
              <a:t> </a:t>
            </a:r>
            <a:r>
              <a:rPr lang="en-US" sz="2000" dirty="0">
                <a:latin typeface="Open Sans"/>
              </a:rPr>
              <a:t>of </a:t>
            </a:r>
            <a:r>
              <a:rPr lang="en-US" sz="2000" i="1" dirty="0">
                <a:latin typeface="Open Sans"/>
              </a:rPr>
              <a:t>p </a:t>
            </a:r>
            <a:r>
              <a:rPr lang="en-US" sz="2000" dirty="0">
                <a:latin typeface="Open Sans"/>
              </a:rPr>
              <a:t>and </a:t>
            </a:r>
            <a:r>
              <a:rPr lang="en-US" sz="2000" i="1" dirty="0">
                <a:latin typeface="Open Sans"/>
              </a:rPr>
              <a:t>q</a:t>
            </a:r>
            <a:r>
              <a:rPr lang="en-US" sz="2000" dirty="0">
                <a:latin typeface="Open Sans"/>
              </a:rPr>
              <a:t>, denoted by </a:t>
            </a:r>
            <a:r>
              <a:rPr lang="en-US" sz="2000" i="1" dirty="0">
                <a:latin typeface="Open Sans"/>
              </a:rPr>
              <a:t>p </a:t>
            </a:r>
            <a:r>
              <a:rPr lang="en-US" sz="2000" dirty="0">
                <a:latin typeface="Open Sans"/>
              </a:rPr>
              <a:t>∨ </a:t>
            </a:r>
            <a:r>
              <a:rPr lang="en-US" sz="2000" i="1" dirty="0">
                <a:latin typeface="Open Sans"/>
              </a:rPr>
              <a:t>q</a:t>
            </a:r>
            <a:r>
              <a:rPr lang="en-US" sz="2000" dirty="0">
                <a:latin typeface="Open Sans"/>
              </a:rPr>
              <a:t>, is the proposition “</a:t>
            </a:r>
            <a:r>
              <a:rPr lang="en-US" sz="2000" i="1" dirty="0">
                <a:latin typeface="Open Sans"/>
              </a:rPr>
              <a:t>p </a:t>
            </a:r>
            <a:r>
              <a:rPr lang="en-US" sz="2000" dirty="0">
                <a:latin typeface="Open Sans"/>
              </a:rPr>
              <a:t>or </a:t>
            </a:r>
            <a:r>
              <a:rPr lang="en-US" sz="2000" i="1" dirty="0">
                <a:latin typeface="Open Sans"/>
              </a:rPr>
              <a:t>q</a:t>
            </a:r>
            <a:r>
              <a:rPr lang="en-US" sz="2000" dirty="0">
                <a:latin typeface="Open Sans"/>
              </a:rPr>
              <a:t>.” The disjunction </a:t>
            </a:r>
            <a:r>
              <a:rPr lang="en-US" sz="2000" i="1" dirty="0">
                <a:latin typeface="Open Sans"/>
              </a:rPr>
              <a:t>p </a:t>
            </a:r>
            <a:r>
              <a:rPr lang="en-US" sz="2000" dirty="0">
                <a:latin typeface="Open Sans"/>
              </a:rPr>
              <a:t>∨ </a:t>
            </a:r>
            <a:r>
              <a:rPr lang="en-US" sz="2000" i="1" dirty="0">
                <a:latin typeface="Open Sans"/>
              </a:rPr>
              <a:t>q </a:t>
            </a:r>
            <a:r>
              <a:rPr lang="en-US" sz="2000" dirty="0">
                <a:latin typeface="Open Sans"/>
              </a:rPr>
              <a:t>is false when both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are false and is true otherwise.</a:t>
            </a:r>
            <a:endParaRPr lang="en-US" altLang="en-US" sz="2000" dirty="0">
              <a:latin typeface="Open Sans"/>
            </a:endParaRPr>
          </a:p>
        </p:txBody>
      </p:sp>
      <p:sp>
        <p:nvSpPr>
          <p:cNvPr id="13316" name="TextBox 3">
            <a:extLst>
              <a:ext uri="{FF2B5EF4-FFF2-40B4-BE49-F238E27FC236}">
                <a16:creationId xmlns:a16="http://schemas.microsoft.com/office/drawing/2014/main" id="{911F8467-2DE3-4A77-8CC9-B5E06B70B978}"/>
              </a:ext>
            </a:extLst>
          </p:cNvPr>
          <p:cNvSpPr txBox="1">
            <a:spLocks noChangeArrowheads="1"/>
          </p:cNvSpPr>
          <p:nvPr/>
        </p:nvSpPr>
        <p:spPr bwMode="auto">
          <a:xfrm>
            <a:off x="7716557" y="1889738"/>
            <a:ext cx="23907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200" b="1" u="sng" dirty="0">
                <a:solidFill>
                  <a:schemeClr val="accent1"/>
                </a:solidFill>
                <a:latin typeface="Open Sans" pitchFamily="-84" charset="0"/>
              </a:rPr>
              <a:t>Disjunction</a:t>
            </a:r>
          </a:p>
        </p:txBody>
      </p:sp>
      <p:sp>
        <p:nvSpPr>
          <p:cNvPr id="6" name="Rectangle 5">
            <a:extLst>
              <a:ext uri="{FF2B5EF4-FFF2-40B4-BE49-F238E27FC236}">
                <a16:creationId xmlns:a16="http://schemas.microsoft.com/office/drawing/2014/main" id="{6DDB14DC-2D63-47A1-B33F-DCAA3243D357}"/>
              </a:ext>
            </a:extLst>
          </p:cNvPr>
          <p:cNvSpPr/>
          <p:nvPr/>
        </p:nvSpPr>
        <p:spPr>
          <a:xfrm>
            <a:off x="1144588" y="4613275"/>
            <a:ext cx="9461500" cy="2451953"/>
          </a:xfrm>
          <a:prstGeom prst="rect">
            <a:avLst/>
          </a:prstGeom>
        </p:spPr>
        <p:txBody>
          <a:bodyPr>
            <a:spAutoFit/>
          </a:bodyPr>
          <a:lstStyle/>
          <a:p>
            <a:pPr>
              <a:spcBef>
                <a:spcPts val="800"/>
              </a:spcBef>
              <a:defRPr/>
            </a:pPr>
            <a:r>
              <a:rPr lang="en-US" sz="2000" b="1" dirty="0">
                <a:solidFill>
                  <a:schemeClr val="accent4">
                    <a:lumMod val="75000"/>
                  </a:schemeClr>
                </a:solidFill>
                <a:latin typeface="Open Sans"/>
              </a:rPr>
              <a:t>Example</a:t>
            </a:r>
            <a:r>
              <a:rPr lang="en-US" sz="2000" dirty="0">
                <a:solidFill>
                  <a:srgbClr val="000000"/>
                </a:solidFill>
                <a:latin typeface="Open Sans"/>
              </a:rPr>
              <a:t> : </a:t>
            </a:r>
            <a:r>
              <a:rPr lang="en-US" sz="2000" dirty="0">
                <a:latin typeface="Open Sans"/>
              </a:rPr>
              <a:t>What is the disjunction of the propositions </a:t>
            </a:r>
            <a:r>
              <a:rPr lang="en-US" sz="2000" i="1" dirty="0">
                <a:latin typeface="Open Sans"/>
              </a:rPr>
              <a:t>p </a:t>
            </a:r>
            <a:r>
              <a:rPr lang="en-US" sz="2000" dirty="0">
                <a:latin typeface="Open Sans"/>
              </a:rPr>
              <a:t>and </a:t>
            </a:r>
            <a:r>
              <a:rPr lang="en-US" sz="2000" i="1" dirty="0">
                <a:latin typeface="Open Sans"/>
              </a:rPr>
              <a:t>q</a:t>
            </a:r>
            <a:r>
              <a:rPr lang="en-US" sz="2000" dirty="0">
                <a:latin typeface="Open Sans"/>
              </a:rPr>
              <a:t>,</a:t>
            </a:r>
          </a:p>
          <a:p>
            <a:pPr>
              <a:spcBef>
                <a:spcPts val="800"/>
              </a:spcBef>
              <a:defRPr/>
            </a:pPr>
            <a:r>
              <a:rPr lang="en-US" sz="2000" i="1" dirty="0">
                <a:latin typeface="Open Sans"/>
              </a:rPr>
              <a:t>p : </a:t>
            </a:r>
            <a:r>
              <a:rPr lang="en-US" sz="2000" dirty="0">
                <a:latin typeface="Open Sans"/>
              </a:rPr>
              <a:t>“Rebecca’s PC has more than 16 GB free hard disk space” </a:t>
            </a:r>
          </a:p>
          <a:p>
            <a:pPr>
              <a:spcBef>
                <a:spcPts val="800"/>
              </a:spcBef>
              <a:defRPr/>
            </a:pPr>
            <a:r>
              <a:rPr lang="en-US" sz="2000" i="1" dirty="0">
                <a:latin typeface="Open Sans"/>
              </a:rPr>
              <a:t>q : </a:t>
            </a:r>
            <a:r>
              <a:rPr lang="en-US" sz="2000" dirty="0">
                <a:latin typeface="Open Sans"/>
              </a:rPr>
              <a:t>“The processor in Rebecca’s PC runs faster than 1 GHz.”</a:t>
            </a:r>
            <a:endParaRPr lang="en-US" sz="2000" b="1" i="1" dirty="0">
              <a:solidFill>
                <a:schemeClr val="accent4">
                  <a:lumMod val="60000"/>
                  <a:lumOff val="40000"/>
                </a:schemeClr>
              </a:solidFill>
              <a:latin typeface="Open Sans"/>
            </a:endParaRPr>
          </a:p>
          <a:p>
            <a:pPr>
              <a:spcBef>
                <a:spcPts val="800"/>
              </a:spcBef>
              <a:defRPr/>
            </a:pPr>
            <a:r>
              <a:rPr lang="en-US" sz="2000" b="1" i="1" dirty="0">
                <a:solidFill>
                  <a:schemeClr val="accent4">
                    <a:lumMod val="75000"/>
                  </a:schemeClr>
                </a:solidFill>
                <a:latin typeface="Open Sans"/>
              </a:rPr>
              <a:t>Solution</a:t>
            </a:r>
            <a:r>
              <a:rPr lang="en-US" sz="2000" i="1" dirty="0">
                <a:solidFill>
                  <a:schemeClr val="accent4">
                    <a:lumMod val="60000"/>
                    <a:lumOff val="40000"/>
                  </a:schemeClr>
                </a:solidFill>
                <a:latin typeface="Open Sans"/>
              </a:rPr>
              <a:t> : </a:t>
            </a:r>
            <a:r>
              <a:rPr lang="en-US" sz="2000" dirty="0">
                <a:solidFill>
                  <a:srgbClr val="000000"/>
                </a:solidFill>
                <a:latin typeface="Open Sans"/>
              </a:rPr>
              <a:t>The </a:t>
            </a:r>
            <a:r>
              <a:rPr lang="en-US" sz="2000" dirty="0">
                <a:latin typeface="Open Sans"/>
              </a:rPr>
              <a:t>disjunction</a:t>
            </a:r>
            <a:r>
              <a:rPr lang="en-US" sz="2000" dirty="0">
                <a:solidFill>
                  <a:srgbClr val="000000"/>
                </a:solidFill>
                <a:latin typeface="Open Sans"/>
              </a:rPr>
              <a:t> is :</a:t>
            </a:r>
          </a:p>
          <a:p>
            <a:pPr>
              <a:spcBef>
                <a:spcPts val="800"/>
              </a:spcBef>
            </a:pPr>
            <a:r>
              <a:rPr lang="en-US" sz="2000" dirty="0">
                <a:latin typeface="Open Sans"/>
              </a:rPr>
              <a:t>“Rebecca’s PC has at least 16 GB free hard disk space, or </a:t>
            </a:r>
          </a:p>
          <a:p>
            <a:pPr>
              <a:spcBef>
                <a:spcPts val="800"/>
              </a:spcBef>
            </a:pPr>
            <a:r>
              <a:rPr lang="en-US" sz="2000" dirty="0">
                <a:latin typeface="Open Sans"/>
              </a:rPr>
              <a:t>the processor in Rebecca’s PC runs faster than 1 GHz.”</a:t>
            </a:r>
          </a:p>
        </p:txBody>
      </p:sp>
      <p:pic>
        <p:nvPicPr>
          <p:cNvPr id="2" name="Picture 1">
            <a:extLst>
              <a:ext uri="{FF2B5EF4-FFF2-40B4-BE49-F238E27FC236}">
                <a16:creationId xmlns:a16="http://schemas.microsoft.com/office/drawing/2014/main" id="{E9A51799-97E6-4405-A9DB-4BE52ECC4507}"/>
              </a:ext>
            </a:extLst>
          </p:cNvPr>
          <p:cNvPicPr>
            <a:picLocks noChangeAspect="1"/>
          </p:cNvPicPr>
          <p:nvPr/>
        </p:nvPicPr>
        <p:blipFill rotWithShape="1">
          <a:blip r:embed="rId3"/>
          <a:srcRect t="-1259" r="3974"/>
          <a:stretch/>
        </p:blipFill>
        <p:spPr>
          <a:xfrm>
            <a:off x="7597759" y="2285163"/>
            <a:ext cx="2843025" cy="1798369"/>
          </a:xfrm>
          <a:prstGeom prst="rect">
            <a:avLst/>
          </a:prstGeom>
        </p:spPr>
      </p:pic>
    </p:spTree>
    <p:extLst>
      <p:ext uri="{BB962C8B-B14F-4D97-AF65-F5344CB8AC3E}">
        <p14:creationId xmlns:p14="http://schemas.microsoft.com/office/powerpoint/2010/main" val="278498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a:extLst>
              <a:ext uri="{FF2B5EF4-FFF2-40B4-BE49-F238E27FC236}">
                <a16:creationId xmlns:a16="http://schemas.microsoft.com/office/drawing/2014/main" id="{2B6798FB-2F5C-4E09-9093-76C6150597B3}"/>
              </a:ext>
            </a:extLst>
          </p:cNvPr>
          <p:cNvSpPr txBox="1">
            <a:spLocks/>
          </p:cNvSpPr>
          <p:nvPr/>
        </p:nvSpPr>
        <p:spPr bwMode="auto">
          <a:xfrm>
            <a:off x="3854450" y="771232"/>
            <a:ext cx="63373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287" tIns="52144" rIns="104287" bIns="52144"/>
          <a:lstStyle>
            <a:lvl1pPr>
              <a:defRPr sz="2100">
                <a:solidFill>
                  <a:schemeClr val="tx1"/>
                </a:solidFill>
                <a:latin typeface="Calibri" panose="020F0502020204030204" pitchFamily="34" charset="0"/>
                <a:ea typeface="MS PGothic" panose="020B0600070205080204" pitchFamily="34" charset="-128"/>
              </a:defRPr>
            </a:lvl1pPr>
            <a:lvl2pPr marL="742950" indent="-285750">
              <a:defRPr sz="2100">
                <a:solidFill>
                  <a:schemeClr val="tx1"/>
                </a:solidFill>
                <a:latin typeface="Calibri" panose="020F0502020204030204" pitchFamily="34" charset="0"/>
                <a:ea typeface="MS PGothic" panose="020B0600070205080204" pitchFamily="34" charset="-128"/>
              </a:defRPr>
            </a:lvl2pPr>
            <a:lvl3pPr marL="1143000" indent="-228600">
              <a:defRPr sz="2100">
                <a:solidFill>
                  <a:schemeClr val="tx1"/>
                </a:solidFill>
                <a:latin typeface="Calibri" panose="020F0502020204030204" pitchFamily="34" charset="0"/>
                <a:ea typeface="MS PGothic" panose="020B0600070205080204" pitchFamily="34" charset="-128"/>
              </a:defRPr>
            </a:lvl3pPr>
            <a:lvl4pPr marL="1600200" indent="-228600">
              <a:defRPr sz="2100">
                <a:solidFill>
                  <a:schemeClr val="tx1"/>
                </a:solidFill>
                <a:latin typeface="Calibri" panose="020F0502020204030204" pitchFamily="34" charset="0"/>
                <a:ea typeface="MS PGothic" panose="020B0600070205080204" pitchFamily="34" charset="-128"/>
              </a:defRPr>
            </a:lvl4pPr>
            <a:lvl5pPr marL="2057400" indent="-228600">
              <a:defRPr sz="2100">
                <a:solidFill>
                  <a:schemeClr val="tx1"/>
                </a:solidFill>
                <a:latin typeface="Calibri" panose="020F0502020204030204" pitchFamily="34" charset="0"/>
                <a:ea typeface="MS PGothic" panose="020B0600070205080204" pitchFamily="34" charset="-128"/>
              </a:defRPr>
            </a:lvl5pPr>
            <a:lvl6pPr marL="25146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6pPr>
            <a:lvl7pPr marL="29718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7pPr>
            <a:lvl8pPr marL="34290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8pPr>
            <a:lvl9pPr marL="3886200" indent="-228600" defTabSz="520700" eaLnBrk="0" fontAlgn="base" hangingPunct="0">
              <a:spcBef>
                <a:spcPct val="0"/>
              </a:spcBef>
              <a:spcAft>
                <a:spcPct val="0"/>
              </a:spcAft>
              <a:defRPr sz="2100">
                <a:solidFill>
                  <a:schemeClr val="tx1"/>
                </a:solidFill>
                <a:latin typeface="Calibri" panose="020F0502020204030204" pitchFamily="34" charset="0"/>
                <a:ea typeface="MS PGothic" panose="020B0600070205080204" pitchFamily="34" charset="-128"/>
              </a:defRPr>
            </a:lvl9pPr>
          </a:lstStyle>
          <a:p>
            <a:pPr algn="r" eaLnBrk="1" hangingPunct="1">
              <a:lnSpc>
                <a:spcPct val="70000"/>
              </a:lnSpc>
            </a:pPr>
            <a:r>
              <a:rPr lang="en-US" altLang="en-US" sz="3000" b="1" dirty="0">
                <a:solidFill>
                  <a:schemeClr val="accent1"/>
                </a:solidFill>
                <a:latin typeface="Open Sans" pitchFamily="-84" charset="0"/>
              </a:rPr>
              <a:t>Logical Operators</a:t>
            </a:r>
            <a:br>
              <a:rPr lang="en-US" altLang="en-US" sz="3000" b="1" dirty="0">
                <a:solidFill>
                  <a:schemeClr val="accent1"/>
                </a:solidFill>
                <a:latin typeface="Open Sans" pitchFamily="-84" charset="0"/>
              </a:rPr>
            </a:br>
            <a:br>
              <a:rPr lang="en-US" altLang="en-US" sz="3000" b="1" dirty="0">
                <a:solidFill>
                  <a:schemeClr val="accent1"/>
                </a:solidFill>
                <a:latin typeface="Open Sans" pitchFamily="-84" charset="0"/>
              </a:rPr>
            </a:br>
            <a:endParaRPr lang="en-US" altLang="en-US" sz="3000" b="1" dirty="0">
              <a:solidFill>
                <a:schemeClr val="accent1"/>
              </a:solidFill>
              <a:latin typeface="Open Sans" pitchFamily="-84" charset="0"/>
            </a:endParaRPr>
          </a:p>
        </p:txBody>
      </p:sp>
      <p:sp>
        <p:nvSpPr>
          <p:cNvPr id="11267" name="Rectangle 5">
            <a:extLst>
              <a:ext uri="{FF2B5EF4-FFF2-40B4-BE49-F238E27FC236}">
                <a16:creationId xmlns:a16="http://schemas.microsoft.com/office/drawing/2014/main" id="{58905F51-5614-4EF7-BCED-B99B8F6EFD73}"/>
              </a:ext>
            </a:extLst>
          </p:cNvPr>
          <p:cNvSpPr>
            <a:spLocks noChangeArrowheads="1"/>
          </p:cNvSpPr>
          <p:nvPr/>
        </p:nvSpPr>
        <p:spPr bwMode="auto">
          <a:xfrm>
            <a:off x="1261659" y="2374135"/>
            <a:ext cx="6084888" cy="1836400"/>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algn="just">
              <a:spcBef>
                <a:spcPts val="800"/>
              </a:spcBef>
              <a:defRPr/>
            </a:pPr>
            <a:r>
              <a:rPr lang="en-US" sz="2000" b="1" dirty="0">
                <a:solidFill>
                  <a:schemeClr val="accent1"/>
                </a:solidFill>
                <a:latin typeface="Open Sans"/>
              </a:rPr>
              <a:t>Definition 4</a:t>
            </a:r>
            <a:r>
              <a:rPr lang="en-US" altLang="en-US" sz="2000" b="1" dirty="0">
                <a:solidFill>
                  <a:schemeClr val="accent1"/>
                </a:solidFill>
                <a:latin typeface="Open Sans"/>
              </a:rPr>
              <a:t>:</a:t>
            </a:r>
          </a:p>
          <a:p>
            <a:pPr>
              <a:spcBef>
                <a:spcPts val="800"/>
              </a:spcBef>
            </a:pPr>
            <a:r>
              <a:rPr lang="en-US" sz="2000" dirty="0">
                <a:latin typeface="Open Sans"/>
              </a:rPr>
              <a:t>Let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be propositions. The </a:t>
            </a:r>
            <a:r>
              <a:rPr lang="en-US" sz="2000" b="1" i="1" dirty="0">
                <a:solidFill>
                  <a:srgbClr val="FF0000"/>
                </a:solidFill>
                <a:latin typeface="Open Sans"/>
              </a:rPr>
              <a:t>exclusive or </a:t>
            </a:r>
            <a:r>
              <a:rPr lang="en-US" sz="2000" dirty="0">
                <a:latin typeface="Open Sans"/>
              </a:rPr>
              <a:t>of </a:t>
            </a:r>
            <a:r>
              <a:rPr lang="en-US" sz="2000" i="1" dirty="0">
                <a:latin typeface="Open Sans"/>
              </a:rPr>
              <a:t>p </a:t>
            </a:r>
            <a:r>
              <a:rPr lang="en-US" sz="2000" dirty="0">
                <a:latin typeface="Open Sans"/>
              </a:rPr>
              <a:t>and </a:t>
            </a:r>
            <a:r>
              <a:rPr lang="en-US" sz="2000" i="1" dirty="0">
                <a:latin typeface="Open Sans"/>
              </a:rPr>
              <a:t>q</a:t>
            </a:r>
            <a:r>
              <a:rPr lang="en-US" sz="2000" dirty="0">
                <a:latin typeface="Open Sans"/>
              </a:rPr>
              <a:t>, denoted by </a:t>
            </a:r>
            <a:r>
              <a:rPr lang="en-US" sz="2000" i="1" dirty="0">
                <a:latin typeface="Open Sans"/>
              </a:rPr>
              <a:t>p </a:t>
            </a:r>
            <a:r>
              <a:rPr lang="en-US" sz="2000" dirty="0">
                <a:latin typeface="Open Sans"/>
              </a:rPr>
              <a:t>⊕</a:t>
            </a:r>
            <a:r>
              <a:rPr lang="en-US" sz="2000" i="1" dirty="0">
                <a:latin typeface="Open Sans"/>
              </a:rPr>
              <a:t> q </a:t>
            </a:r>
            <a:r>
              <a:rPr lang="en-US" sz="2000" dirty="0">
                <a:latin typeface="Open Sans"/>
              </a:rPr>
              <a:t>(or </a:t>
            </a:r>
            <a:r>
              <a:rPr lang="en-US" sz="2000" i="1" dirty="0" err="1">
                <a:latin typeface="Open Sans"/>
              </a:rPr>
              <a:t>p</a:t>
            </a:r>
            <a:r>
              <a:rPr lang="en-US" sz="2000" dirty="0" err="1">
                <a:latin typeface="Open Sans"/>
              </a:rPr>
              <a:t>XOR</a:t>
            </a:r>
            <a:r>
              <a:rPr lang="en-US" sz="2000" dirty="0">
                <a:latin typeface="Open Sans"/>
              </a:rPr>
              <a:t> </a:t>
            </a:r>
            <a:r>
              <a:rPr lang="en-US" sz="2000" i="1" dirty="0">
                <a:latin typeface="Open Sans"/>
              </a:rPr>
              <a:t>q</a:t>
            </a:r>
            <a:r>
              <a:rPr lang="en-US" sz="2000" dirty="0">
                <a:latin typeface="Open Sans"/>
              </a:rPr>
              <a:t>), is</a:t>
            </a:r>
          </a:p>
          <a:p>
            <a:pPr>
              <a:spcBef>
                <a:spcPts val="800"/>
              </a:spcBef>
            </a:pPr>
            <a:r>
              <a:rPr lang="en-US" sz="2000" dirty="0">
                <a:latin typeface="Open Sans"/>
              </a:rPr>
              <a:t>the proposition that is true when exactly one of </a:t>
            </a:r>
            <a:r>
              <a:rPr lang="en-US" sz="2000" i="1" dirty="0">
                <a:latin typeface="Open Sans"/>
              </a:rPr>
              <a:t>p </a:t>
            </a:r>
            <a:r>
              <a:rPr lang="en-US" sz="2000" dirty="0">
                <a:latin typeface="Open Sans"/>
              </a:rPr>
              <a:t>and </a:t>
            </a:r>
            <a:r>
              <a:rPr lang="en-US" sz="2000" i="1" dirty="0">
                <a:latin typeface="Open Sans"/>
              </a:rPr>
              <a:t>q </a:t>
            </a:r>
            <a:r>
              <a:rPr lang="en-US" sz="2000" dirty="0">
                <a:latin typeface="Open Sans"/>
              </a:rPr>
              <a:t>is true and is false otherwise.</a:t>
            </a:r>
            <a:endParaRPr lang="en-US" altLang="en-US" sz="2000" dirty="0">
              <a:latin typeface="Open Sans"/>
            </a:endParaRPr>
          </a:p>
        </p:txBody>
      </p:sp>
      <p:sp>
        <p:nvSpPr>
          <p:cNvPr id="13316" name="TextBox 3">
            <a:extLst>
              <a:ext uri="{FF2B5EF4-FFF2-40B4-BE49-F238E27FC236}">
                <a16:creationId xmlns:a16="http://schemas.microsoft.com/office/drawing/2014/main" id="{911F8467-2DE3-4A77-8CC9-B5E06B70B978}"/>
              </a:ext>
            </a:extLst>
          </p:cNvPr>
          <p:cNvSpPr txBox="1">
            <a:spLocks noChangeArrowheads="1"/>
          </p:cNvSpPr>
          <p:nvPr/>
        </p:nvSpPr>
        <p:spPr bwMode="auto">
          <a:xfrm>
            <a:off x="7716557" y="1889738"/>
            <a:ext cx="2390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200" b="1" u="sng" dirty="0">
                <a:solidFill>
                  <a:srgbClr val="0070C0"/>
                </a:solidFill>
                <a:latin typeface="Open Sans"/>
              </a:rPr>
              <a:t>Exclusive Or</a:t>
            </a:r>
            <a:endParaRPr lang="en-US" altLang="en-US" sz="2200" b="1" u="sng" dirty="0">
              <a:solidFill>
                <a:srgbClr val="0070C0"/>
              </a:solidFill>
              <a:latin typeface="Open Sans"/>
            </a:endParaRPr>
          </a:p>
        </p:txBody>
      </p:sp>
      <p:sp>
        <p:nvSpPr>
          <p:cNvPr id="6" name="Rectangle 5">
            <a:extLst>
              <a:ext uri="{FF2B5EF4-FFF2-40B4-BE49-F238E27FC236}">
                <a16:creationId xmlns:a16="http://schemas.microsoft.com/office/drawing/2014/main" id="{6DDB14DC-2D63-47A1-B33F-DCAA3243D357}"/>
              </a:ext>
            </a:extLst>
          </p:cNvPr>
          <p:cNvSpPr/>
          <p:nvPr/>
        </p:nvSpPr>
        <p:spPr>
          <a:xfrm>
            <a:off x="1144588" y="4613275"/>
            <a:ext cx="9461500" cy="2708434"/>
          </a:xfrm>
          <a:prstGeom prst="rect">
            <a:avLst/>
          </a:prstGeom>
        </p:spPr>
        <p:txBody>
          <a:bodyPr>
            <a:spAutoFit/>
          </a:bodyPr>
          <a:lstStyle/>
          <a:p>
            <a:pPr>
              <a:spcBef>
                <a:spcPts val="600"/>
              </a:spcBef>
            </a:pPr>
            <a:r>
              <a:rPr lang="en-US" sz="2000" b="1" dirty="0">
                <a:solidFill>
                  <a:schemeClr val="accent4">
                    <a:lumMod val="75000"/>
                  </a:schemeClr>
                </a:solidFill>
                <a:latin typeface="Open Sans"/>
              </a:rPr>
              <a:t>Example</a:t>
            </a:r>
            <a:r>
              <a:rPr lang="en-US" sz="2000" dirty="0">
                <a:solidFill>
                  <a:srgbClr val="000000"/>
                </a:solidFill>
                <a:latin typeface="Open Sans"/>
              </a:rPr>
              <a:t> : </a:t>
            </a:r>
            <a:r>
              <a:rPr lang="en-US" sz="2000" dirty="0">
                <a:latin typeface="Open Sans"/>
              </a:rPr>
              <a:t>Let </a:t>
            </a:r>
          </a:p>
          <a:p>
            <a:pPr>
              <a:spcBef>
                <a:spcPts val="600"/>
              </a:spcBef>
            </a:pPr>
            <a:r>
              <a:rPr lang="en-US" sz="2000" i="1" dirty="0">
                <a:latin typeface="Open Sans"/>
              </a:rPr>
              <a:t>p </a:t>
            </a:r>
            <a:r>
              <a:rPr lang="en-US" sz="2000" dirty="0">
                <a:latin typeface="Open Sans"/>
              </a:rPr>
              <a:t>: “A student can have a salad with dinner” and</a:t>
            </a:r>
          </a:p>
          <a:p>
            <a:pPr>
              <a:spcBef>
                <a:spcPts val="600"/>
              </a:spcBef>
            </a:pPr>
            <a:r>
              <a:rPr lang="en-US" sz="2000" i="1" dirty="0">
                <a:latin typeface="Open Sans"/>
              </a:rPr>
              <a:t>q : </a:t>
            </a:r>
            <a:r>
              <a:rPr lang="en-US" sz="2000" dirty="0">
                <a:latin typeface="Open Sans"/>
              </a:rPr>
              <a:t> “A </a:t>
            </a:r>
            <a:r>
              <a:rPr lang="en-US" sz="2000" dirty="0" err="1">
                <a:latin typeface="Open Sans"/>
              </a:rPr>
              <a:t>studentcan</a:t>
            </a:r>
            <a:r>
              <a:rPr lang="en-US" sz="2000" dirty="0">
                <a:latin typeface="Open Sans"/>
              </a:rPr>
              <a:t> have soup with dinner,”</a:t>
            </a:r>
          </a:p>
          <a:p>
            <a:pPr>
              <a:spcBef>
                <a:spcPts val="600"/>
              </a:spcBef>
            </a:pPr>
            <a:r>
              <a:rPr lang="en-US" sz="2000" dirty="0">
                <a:latin typeface="Open Sans"/>
              </a:rPr>
              <a:t>What is </a:t>
            </a:r>
            <a:r>
              <a:rPr lang="en-US" sz="2000" i="1" dirty="0">
                <a:latin typeface="Open Sans"/>
              </a:rPr>
              <a:t>p </a:t>
            </a:r>
            <a:r>
              <a:rPr lang="en-US" sz="2000" dirty="0">
                <a:latin typeface="Open Sans"/>
              </a:rPr>
              <a:t>⊕</a:t>
            </a:r>
            <a:r>
              <a:rPr lang="en-US" sz="2000" i="1" dirty="0">
                <a:latin typeface="Open Sans"/>
              </a:rPr>
              <a:t> q</a:t>
            </a:r>
            <a:r>
              <a:rPr lang="en-US" sz="2000" dirty="0">
                <a:latin typeface="Open Sans"/>
              </a:rPr>
              <a:t>, the exclusive or of </a:t>
            </a:r>
            <a:r>
              <a:rPr lang="en-US" sz="2000" i="1" dirty="0">
                <a:latin typeface="Open Sans"/>
              </a:rPr>
              <a:t>p </a:t>
            </a:r>
            <a:r>
              <a:rPr lang="en-US" sz="2000" dirty="0">
                <a:latin typeface="Open Sans"/>
              </a:rPr>
              <a:t>and </a:t>
            </a:r>
            <a:r>
              <a:rPr lang="en-US" sz="2000" i="1" dirty="0">
                <a:latin typeface="Open Sans"/>
              </a:rPr>
              <a:t>q</a:t>
            </a:r>
            <a:r>
              <a:rPr lang="en-US" sz="2000" dirty="0">
                <a:latin typeface="Open Sans"/>
              </a:rPr>
              <a:t>?</a:t>
            </a:r>
          </a:p>
          <a:p>
            <a:pPr>
              <a:spcBef>
                <a:spcPts val="600"/>
              </a:spcBef>
            </a:pPr>
            <a:endParaRPr lang="en-US" sz="2000" b="1" i="1" dirty="0">
              <a:solidFill>
                <a:schemeClr val="accent4">
                  <a:lumMod val="75000"/>
                </a:schemeClr>
              </a:solidFill>
              <a:latin typeface="Open Sans"/>
            </a:endParaRPr>
          </a:p>
          <a:p>
            <a:pPr>
              <a:spcBef>
                <a:spcPts val="600"/>
              </a:spcBef>
            </a:pPr>
            <a:r>
              <a:rPr lang="en-US" sz="2000" b="1" i="1" dirty="0">
                <a:solidFill>
                  <a:schemeClr val="accent4">
                    <a:lumMod val="75000"/>
                  </a:schemeClr>
                </a:solidFill>
                <a:latin typeface="Open Sans"/>
              </a:rPr>
              <a:t>Solution</a:t>
            </a:r>
            <a:r>
              <a:rPr lang="en-US" sz="2000" i="1" dirty="0">
                <a:solidFill>
                  <a:schemeClr val="accent4">
                    <a:lumMod val="60000"/>
                    <a:lumOff val="40000"/>
                  </a:schemeClr>
                </a:solidFill>
                <a:latin typeface="Open Sans"/>
              </a:rPr>
              <a:t> : </a:t>
            </a:r>
          </a:p>
          <a:p>
            <a:pPr>
              <a:spcBef>
                <a:spcPts val="600"/>
              </a:spcBef>
            </a:pPr>
            <a:r>
              <a:rPr lang="en-US" sz="2000" dirty="0">
                <a:latin typeface="Open Sans"/>
              </a:rPr>
              <a:t>“A student can have soup or a salad with dinner,” (</a:t>
            </a:r>
            <a:r>
              <a:rPr lang="en-US" dirty="0"/>
              <a:t>but not both)</a:t>
            </a:r>
            <a:endParaRPr lang="en-US" sz="2000" dirty="0">
              <a:latin typeface="Open Sans"/>
            </a:endParaRPr>
          </a:p>
        </p:txBody>
      </p:sp>
      <p:pic>
        <p:nvPicPr>
          <p:cNvPr id="4" name="Picture 3">
            <a:extLst>
              <a:ext uri="{FF2B5EF4-FFF2-40B4-BE49-F238E27FC236}">
                <a16:creationId xmlns:a16="http://schemas.microsoft.com/office/drawing/2014/main" id="{84FDCAD4-CCF9-4A75-A08B-8840EB6F3647}"/>
              </a:ext>
            </a:extLst>
          </p:cNvPr>
          <p:cNvPicPr>
            <a:picLocks noChangeAspect="1"/>
          </p:cNvPicPr>
          <p:nvPr/>
        </p:nvPicPr>
        <p:blipFill>
          <a:blip r:embed="rId3"/>
          <a:stretch>
            <a:fillRect/>
          </a:stretch>
        </p:blipFill>
        <p:spPr>
          <a:xfrm>
            <a:off x="7534760" y="2333439"/>
            <a:ext cx="2839523" cy="2022430"/>
          </a:xfrm>
          <a:prstGeom prst="rect">
            <a:avLst/>
          </a:prstGeom>
        </p:spPr>
      </p:pic>
    </p:spTree>
    <p:extLst>
      <p:ext uri="{BB962C8B-B14F-4D97-AF65-F5344CB8AC3E}">
        <p14:creationId xmlns:p14="http://schemas.microsoft.com/office/powerpoint/2010/main" val="535237483"/>
      </p:ext>
    </p:extLst>
  </p:cSld>
  <p:clrMapOvr>
    <a:masterClrMapping/>
  </p:clrMapOvr>
</p:sld>
</file>

<file path=ppt/theme/theme1.xml><?xml version="1.0" encoding="utf-8"?>
<a:theme xmlns:a="http://schemas.openxmlformats.org/drawingml/2006/main" name="Theme1Onlin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Theme1Online</Template>
  <TotalTime>3405</TotalTime>
  <Words>5204</Words>
  <Application>Microsoft Office PowerPoint</Application>
  <PresentationFormat>Custom</PresentationFormat>
  <Paragraphs>522</Paragraphs>
  <Slides>78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Cambria Math</vt:lpstr>
      <vt:lpstr>Edwardian Script ITC</vt:lpstr>
      <vt:lpstr>Interstate</vt:lpstr>
      <vt:lpstr>Open Sans</vt:lpstr>
      <vt:lpstr>STIXGeneral-Italic</vt:lpstr>
      <vt:lpstr>STIXGeneral-Regular</vt:lpstr>
      <vt:lpstr>Wingdings</vt:lpstr>
      <vt:lpstr>Theme1Online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Truth Tables of Compound Propositions</vt:lpstr>
      <vt:lpstr>Precedence of Logical Operators</vt:lpstr>
      <vt:lpstr>Logic and Bit Operations</vt:lpstr>
      <vt:lpstr>Logic and Bit Operations</vt:lpstr>
      <vt:lpstr>Logic and Bit Operations</vt:lpstr>
      <vt:lpstr>PowerPoint Presentation</vt:lpstr>
      <vt:lpstr>Compound proposition</vt:lpstr>
      <vt:lpstr>Logical Equivalences</vt:lpstr>
      <vt:lpstr>Logical Equivalences Identities</vt:lpstr>
      <vt:lpstr>Logical Equivalences</vt:lpstr>
      <vt:lpstr>Constructing New Logical Equivalences</vt:lpstr>
      <vt:lpstr>PowerPoint Presentation</vt:lpstr>
      <vt:lpstr>Rules of Inference</vt:lpstr>
      <vt:lpstr>Valid Arguments in Propositional Logic</vt:lpstr>
      <vt:lpstr>Valid Arguments in Propositional Logic</vt:lpstr>
      <vt:lpstr>Rules of Inference</vt:lpstr>
      <vt:lpstr>Rules of Inference</vt:lpstr>
      <vt:lpstr>Using Rules of Inference to Build Arguments</vt:lpstr>
      <vt:lpstr>Using Rules of Inference to Build Arguments</vt:lpstr>
      <vt:lpstr>Resolution</vt:lpstr>
      <vt:lpstr>Resolution</vt:lpstr>
      <vt:lpstr>Fallacies</vt:lpstr>
      <vt:lpstr>Fallacies</vt:lpstr>
      <vt:lpstr>PowerPoint Presentation</vt:lpstr>
      <vt:lpstr>Applications of Propositional Logic</vt:lpstr>
      <vt:lpstr>Applications of Propositional Logic</vt:lpstr>
      <vt:lpstr>Applications of Propositional Logic</vt:lpstr>
      <vt:lpstr>PowerPoint Presentation</vt:lpstr>
      <vt:lpstr>Logic Puzzles</vt:lpstr>
      <vt:lpstr>Applications of Propositional Logic</vt:lpstr>
      <vt:lpstr>Logic Circuits </vt:lpstr>
      <vt:lpstr>A combinatorial circuit. </vt:lpstr>
      <vt:lpstr>PowerPoint Presentation</vt:lpstr>
      <vt:lpstr>Boolean expressions</vt:lpstr>
      <vt:lpstr>Identities of Boolean Algebra</vt:lpstr>
      <vt:lpstr>Identities of Boolean Algebra</vt:lpstr>
      <vt:lpstr>Identities of Boolean Algebra</vt:lpstr>
      <vt:lpstr>Identities of Boolean Algebra</vt:lpstr>
      <vt:lpstr>Representing Boolean Functions</vt:lpstr>
      <vt:lpstr>Representing Boolean Functions</vt:lpstr>
      <vt:lpstr>Representing Boolean Functions</vt:lpstr>
      <vt:lpstr>PowerPoint Presentation</vt:lpstr>
      <vt:lpstr>Representing Boolean Functions</vt:lpstr>
      <vt:lpstr>Combinations of Gates</vt:lpstr>
      <vt:lpstr>Combinations of Gates</vt:lpstr>
      <vt:lpstr>Examples of Circuits</vt:lpstr>
      <vt:lpstr>Examples of Circuits</vt:lpstr>
      <vt:lpstr>A Circuit light controlled  by two switches</vt:lpstr>
      <vt:lpstr>Adders</vt:lpstr>
      <vt:lpstr>PowerPoint Presentation</vt:lpstr>
      <vt:lpstr>Karnaugh Map </vt:lpstr>
      <vt:lpstr>Karnaugh Map in   Two Variables </vt:lpstr>
      <vt:lpstr>Karnaugh Map in   Two Variables </vt:lpstr>
      <vt:lpstr>PowerPoint Presentation</vt:lpstr>
      <vt:lpstr>Blocks in K-maps in three variables.</vt:lpstr>
      <vt:lpstr>PowerPoint Presentation</vt:lpstr>
      <vt:lpstr>PowerPoint Presentation</vt:lpstr>
      <vt:lpstr>PowerPoint Presentation</vt:lpstr>
      <vt:lpstr>Blocks in K-maps in four  variables.</vt:lpstr>
      <vt:lpstr>PowerPoint Presentation</vt:lpstr>
      <vt:lpstr>PowerPoint Presentation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danton sihombing</dc:creator>
  <cp:lastModifiedBy>Dini Anggraini</cp:lastModifiedBy>
  <cp:revision>236</cp:revision>
  <dcterms:created xsi:type="dcterms:W3CDTF">2014-01-27T02:13:18Z</dcterms:created>
  <dcterms:modified xsi:type="dcterms:W3CDTF">2020-08-18T02:46:37Z</dcterms:modified>
</cp:coreProperties>
</file>